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25"/>
  </p:notesMasterIdLst>
  <p:handoutMasterIdLst>
    <p:handoutMasterId r:id="rId26"/>
  </p:handoutMasterIdLst>
  <p:sldIdLst>
    <p:sldId id="266" r:id="rId3"/>
    <p:sldId id="267" r:id="rId4"/>
    <p:sldId id="268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89" r:id="rId14"/>
    <p:sldId id="271" r:id="rId15"/>
    <p:sldId id="272" r:id="rId16"/>
    <p:sldId id="273" r:id="rId17"/>
    <p:sldId id="274" r:id="rId18"/>
    <p:sldId id="275" r:id="rId19"/>
    <p:sldId id="276" r:id="rId20"/>
    <p:sldId id="292" r:id="rId21"/>
    <p:sldId id="277" r:id="rId22"/>
    <p:sldId id="290" r:id="rId23"/>
    <p:sldId id="293" r:id="rId24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 " initials="MSOffice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0066"/>
    <a:srgbClr val="FFFFCC"/>
    <a:srgbClr val="FFCC00"/>
    <a:srgbClr val="CC0066"/>
    <a:srgbClr val="0066FF"/>
    <a:srgbClr val="0066CC"/>
    <a:srgbClr val="FF0000"/>
    <a:srgbClr val="D60093"/>
    <a:srgbClr val="99336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08" autoAdjust="0"/>
    <p:restoredTop sz="90935" autoAdjust="0"/>
  </p:normalViewPr>
  <p:slideViewPr>
    <p:cSldViewPr showGuides="1">
      <p:cViewPr>
        <p:scale>
          <a:sx n="100" d="100"/>
          <a:sy n="100" d="100"/>
        </p:scale>
        <p:origin x="-2118" y="-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27" d="100"/>
          <a:sy n="27" d="100"/>
        </p:scale>
        <p:origin x="-3006" y="-102"/>
      </p:cViewPr>
      <p:guideLst>
        <p:guide orient="horz" pos="3127"/>
        <p:guide pos="214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1BABCA-EEC4-4700-B26A-BAADD1723DC8}" type="doc">
      <dgm:prSet loTypeId="urn:microsoft.com/office/officeart/2005/8/layout/list1" loCatId="list" qsTypeId="urn:microsoft.com/office/officeart/2005/8/quickstyle/3d1" qsCatId="3D" csTypeId="urn:microsoft.com/office/officeart/2005/8/colors/accent2_2" csCatId="accent2" phldr="1"/>
      <dgm:spPr/>
      <dgm:t>
        <a:bodyPr/>
        <a:lstStyle/>
        <a:p>
          <a:endParaRPr lang="en-AU"/>
        </a:p>
      </dgm:t>
    </dgm:pt>
    <dgm:pt modelId="{68755A6C-8888-48E7-B82F-3839801641F0}">
      <dgm:prSet phldrT="[Text]"/>
      <dgm:spPr/>
      <dgm:t>
        <a:bodyPr/>
        <a:lstStyle/>
        <a:p>
          <a:r>
            <a:rPr lang="en-AU" dirty="0" smtClean="0"/>
            <a:t>Introduction</a:t>
          </a:r>
          <a:endParaRPr lang="en-AU" dirty="0"/>
        </a:p>
      </dgm:t>
    </dgm:pt>
    <dgm:pt modelId="{A81BBC6E-6328-487C-A2A5-847BFB844C1F}" type="parTrans" cxnId="{F477089C-C9EE-46D9-8959-9E2C9554DE0B}">
      <dgm:prSet/>
      <dgm:spPr/>
      <dgm:t>
        <a:bodyPr/>
        <a:lstStyle/>
        <a:p>
          <a:endParaRPr lang="en-AU"/>
        </a:p>
      </dgm:t>
    </dgm:pt>
    <dgm:pt modelId="{181A2699-FB9E-4E70-82CC-81CEB5D43137}" type="sibTrans" cxnId="{F477089C-C9EE-46D9-8959-9E2C9554DE0B}">
      <dgm:prSet/>
      <dgm:spPr/>
      <dgm:t>
        <a:bodyPr/>
        <a:lstStyle/>
        <a:p>
          <a:endParaRPr lang="en-AU"/>
        </a:p>
      </dgm:t>
    </dgm:pt>
    <dgm:pt modelId="{41F3AC54-5CD1-4970-B478-D9389F806670}">
      <dgm:prSet phldrT="[Text]"/>
      <dgm:spPr/>
      <dgm:t>
        <a:bodyPr/>
        <a:lstStyle/>
        <a:p>
          <a:r>
            <a:rPr lang="en-AU" dirty="0" smtClean="0"/>
            <a:t>Development Profile</a:t>
          </a:r>
          <a:endParaRPr lang="en-AU" dirty="0"/>
        </a:p>
      </dgm:t>
    </dgm:pt>
    <dgm:pt modelId="{D16A2DD3-E6F4-4927-9C06-627212381BA7}" type="parTrans" cxnId="{1722D7E8-B73C-43F6-BC85-ABE4C033A65F}">
      <dgm:prSet/>
      <dgm:spPr/>
      <dgm:t>
        <a:bodyPr/>
        <a:lstStyle/>
        <a:p>
          <a:endParaRPr lang="en-AU"/>
        </a:p>
      </dgm:t>
    </dgm:pt>
    <dgm:pt modelId="{E36DD039-8022-4FB3-B1D2-EBFEFE01DA0D}" type="sibTrans" cxnId="{1722D7E8-B73C-43F6-BC85-ABE4C033A65F}">
      <dgm:prSet/>
      <dgm:spPr/>
      <dgm:t>
        <a:bodyPr/>
        <a:lstStyle/>
        <a:p>
          <a:endParaRPr lang="en-AU"/>
        </a:p>
      </dgm:t>
    </dgm:pt>
    <dgm:pt modelId="{57FA9D7B-CBDB-42FA-B249-F126305CDF15}">
      <dgm:prSet phldrT="[Text]"/>
      <dgm:spPr/>
      <dgm:t>
        <a:bodyPr/>
        <a:lstStyle/>
        <a:p>
          <a:r>
            <a:rPr lang="en-AU" dirty="0" smtClean="0"/>
            <a:t>Economic Impact Assessment</a:t>
          </a:r>
          <a:endParaRPr lang="en-AU" dirty="0"/>
        </a:p>
      </dgm:t>
    </dgm:pt>
    <dgm:pt modelId="{4A56D902-30BF-40F9-AE61-1412AA727D1E}" type="parTrans" cxnId="{777FEF6D-F150-40E2-95EC-980C43587503}">
      <dgm:prSet/>
      <dgm:spPr/>
      <dgm:t>
        <a:bodyPr/>
        <a:lstStyle/>
        <a:p>
          <a:endParaRPr lang="en-AU"/>
        </a:p>
      </dgm:t>
    </dgm:pt>
    <dgm:pt modelId="{664F1CC3-7994-430E-9BAD-38F2A49F0618}" type="sibTrans" cxnId="{777FEF6D-F150-40E2-95EC-980C43587503}">
      <dgm:prSet/>
      <dgm:spPr/>
      <dgm:t>
        <a:bodyPr/>
        <a:lstStyle/>
        <a:p>
          <a:endParaRPr lang="en-AU"/>
        </a:p>
      </dgm:t>
    </dgm:pt>
    <dgm:pt modelId="{5F85E8F2-3436-4AB5-A602-55FF6AC08939}">
      <dgm:prSet phldrT="[Text]"/>
      <dgm:spPr/>
      <dgm:t>
        <a:bodyPr/>
        <a:lstStyle/>
        <a:p>
          <a:r>
            <a:rPr lang="en-AU" dirty="0" smtClean="0"/>
            <a:t>Opportunity Cost</a:t>
          </a:r>
        </a:p>
      </dgm:t>
    </dgm:pt>
    <dgm:pt modelId="{082AA530-DDDA-49FD-814C-74A27734C3EF}" type="parTrans" cxnId="{428E6ED1-0CBD-42C7-A227-DCBB1F711A71}">
      <dgm:prSet/>
      <dgm:spPr/>
      <dgm:t>
        <a:bodyPr/>
        <a:lstStyle/>
        <a:p>
          <a:endParaRPr lang="en-AU"/>
        </a:p>
      </dgm:t>
    </dgm:pt>
    <dgm:pt modelId="{E6517FC3-B556-42D0-8217-EE95F95EEED9}" type="sibTrans" cxnId="{428E6ED1-0CBD-42C7-A227-DCBB1F711A71}">
      <dgm:prSet/>
      <dgm:spPr/>
      <dgm:t>
        <a:bodyPr/>
        <a:lstStyle/>
        <a:p>
          <a:endParaRPr lang="en-AU"/>
        </a:p>
      </dgm:t>
    </dgm:pt>
    <dgm:pt modelId="{0A39A0E8-9B03-466B-924E-DCD9045A3C5D}">
      <dgm:prSet phldrT="[Text]"/>
      <dgm:spPr/>
      <dgm:t>
        <a:bodyPr/>
        <a:lstStyle/>
        <a:p>
          <a:r>
            <a:rPr lang="en-AU" dirty="0" smtClean="0"/>
            <a:t>Impact on Services and Facilities</a:t>
          </a:r>
          <a:endParaRPr lang="en-AU" dirty="0"/>
        </a:p>
      </dgm:t>
    </dgm:pt>
    <dgm:pt modelId="{9EDC2698-A1C8-4478-9166-9238736BA086}" type="parTrans" cxnId="{0ED6F5E0-5B39-46AE-A37C-7FC9BD95E714}">
      <dgm:prSet/>
      <dgm:spPr/>
      <dgm:t>
        <a:bodyPr/>
        <a:lstStyle/>
        <a:p>
          <a:endParaRPr lang="en-AU"/>
        </a:p>
      </dgm:t>
    </dgm:pt>
    <dgm:pt modelId="{7275CCA3-635B-4195-821C-79CBD63F62AA}" type="sibTrans" cxnId="{0ED6F5E0-5B39-46AE-A37C-7FC9BD95E714}">
      <dgm:prSet/>
      <dgm:spPr/>
      <dgm:t>
        <a:bodyPr/>
        <a:lstStyle/>
        <a:p>
          <a:endParaRPr lang="en-AU"/>
        </a:p>
      </dgm:t>
    </dgm:pt>
    <dgm:pt modelId="{1868E65F-E373-4AF5-97C8-FACCA303EA3D}">
      <dgm:prSet phldrT="[Text]"/>
      <dgm:spPr/>
      <dgm:t>
        <a:bodyPr/>
        <a:lstStyle/>
        <a:p>
          <a:r>
            <a:rPr lang="en-AU" dirty="0" smtClean="0"/>
            <a:t>Conclusions</a:t>
          </a:r>
          <a:endParaRPr lang="en-AU" dirty="0"/>
        </a:p>
      </dgm:t>
    </dgm:pt>
    <dgm:pt modelId="{B95DA48D-0065-4D1F-92CF-3F2FF823C8A6}" type="parTrans" cxnId="{7AFBB80F-9BED-4A1B-A754-7005DCEDAAB2}">
      <dgm:prSet/>
      <dgm:spPr/>
      <dgm:t>
        <a:bodyPr/>
        <a:lstStyle/>
        <a:p>
          <a:endParaRPr lang="en-AU"/>
        </a:p>
      </dgm:t>
    </dgm:pt>
    <dgm:pt modelId="{FC99B030-2C7E-4B45-A398-A713978D140C}" type="sibTrans" cxnId="{7AFBB80F-9BED-4A1B-A754-7005DCEDAAB2}">
      <dgm:prSet/>
      <dgm:spPr/>
      <dgm:t>
        <a:bodyPr/>
        <a:lstStyle/>
        <a:p>
          <a:endParaRPr lang="en-AU"/>
        </a:p>
      </dgm:t>
    </dgm:pt>
    <dgm:pt modelId="{5D8AD680-4557-434E-BA22-BEECA3C5AAB3}">
      <dgm:prSet phldrT="[Text]"/>
      <dgm:spPr/>
      <dgm:t>
        <a:bodyPr/>
        <a:lstStyle/>
        <a:p>
          <a:r>
            <a:rPr lang="en-AU" dirty="0" smtClean="0"/>
            <a:t>References</a:t>
          </a:r>
          <a:endParaRPr lang="en-AU" dirty="0"/>
        </a:p>
      </dgm:t>
    </dgm:pt>
    <dgm:pt modelId="{E87BF36B-3137-4AF2-A3C1-B8563E52CD71}" type="parTrans" cxnId="{48ED75ED-026F-48D8-838D-13F6F10A5C0D}">
      <dgm:prSet/>
      <dgm:spPr/>
      <dgm:t>
        <a:bodyPr/>
        <a:lstStyle/>
        <a:p>
          <a:endParaRPr lang="en-AU"/>
        </a:p>
      </dgm:t>
    </dgm:pt>
    <dgm:pt modelId="{E9F09157-AE35-4DB0-B53B-509FB470630F}" type="sibTrans" cxnId="{48ED75ED-026F-48D8-838D-13F6F10A5C0D}">
      <dgm:prSet/>
      <dgm:spPr/>
      <dgm:t>
        <a:bodyPr/>
        <a:lstStyle/>
        <a:p>
          <a:endParaRPr lang="en-AU"/>
        </a:p>
      </dgm:t>
    </dgm:pt>
    <dgm:pt modelId="{C1CE9531-0F6C-4289-9654-A94BDEA22D68}" type="pres">
      <dgm:prSet presAssocID="{C61BABCA-EEC4-4700-B26A-BAADD1723DC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AU"/>
        </a:p>
      </dgm:t>
    </dgm:pt>
    <dgm:pt modelId="{4DB0D8E6-D3A6-4024-9F8D-8D8DBA5127F5}" type="pres">
      <dgm:prSet presAssocID="{68755A6C-8888-48E7-B82F-3839801641F0}" presName="parentLin" presStyleCnt="0"/>
      <dgm:spPr/>
    </dgm:pt>
    <dgm:pt modelId="{CE5F39C1-1D8A-4FD1-BFD2-1B02BEFB7719}" type="pres">
      <dgm:prSet presAssocID="{68755A6C-8888-48E7-B82F-3839801641F0}" presName="parentLeftMargin" presStyleLbl="node1" presStyleIdx="0" presStyleCnt="7"/>
      <dgm:spPr/>
      <dgm:t>
        <a:bodyPr/>
        <a:lstStyle/>
        <a:p>
          <a:endParaRPr lang="en-AU"/>
        </a:p>
      </dgm:t>
    </dgm:pt>
    <dgm:pt modelId="{5389B611-4AB4-4688-8A0F-6DFFEA3035B8}" type="pres">
      <dgm:prSet presAssocID="{68755A6C-8888-48E7-B82F-3839801641F0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1B92979F-C267-4D13-A07A-B16BE2005A8F}" type="pres">
      <dgm:prSet presAssocID="{68755A6C-8888-48E7-B82F-3839801641F0}" presName="negativeSpace" presStyleCnt="0"/>
      <dgm:spPr/>
    </dgm:pt>
    <dgm:pt modelId="{A29D7043-50EB-4FF4-9EF0-CD3477FD7406}" type="pres">
      <dgm:prSet presAssocID="{68755A6C-8888-48E7-B82F-3839801641F0}" presName="childText" presStyleLbl="conFgAcc1" presStyleIdx="0" presStyleCnt="7">
        <dgm:presLayoutVars>
          <dgm:bulletEnabled val="1"/>
        </dgm:presLayoutVars>
      </dgm:prSet>
      <dgm:spPr/>
    </dgm:pt>
    <dgm:pt modelId="{9DA49044-583C-4D88-827F-194679CDAB7E}" type="pres">
      <dgm:prSet presAssocID="{181A2699-FB9E-4E70-82CC-81CEB5D43137}" presName="spaceBetweenRectangles" presStyleCnt="0"/>
      <dgm:spPr/>
    </dgm:pt>
    <dgm:pt modelId="{56E2E757-DBBA-4AB3-A369-B97544B6232F}" type="pres">
      <dgm:prSet presAssocID="{41F3AC54-5CD1-4970-B478-D9389F806670}" presName="parentLin" presStyleCnt="0"/>
      <dgm:spPr/>
    </dgm:pt>
    <dgm:pt modelId="{58B57524-7FC0-4E77-91FC-6D65834512C8}" type="pres">
      <dgm:prSet presAssocID="{41F3AC54-5CD1-4970-B478-D9389F806670}" presName="parentLeftMargin" presStyleLbl="node1" presStyleIdx="0" presStyleCnt="7"/>
      <dgm:spPr/>
      <dgm:t>
        <a:bodyPr/>
        <a:lstStyle/>
        <a:p>
          <a:endParaRPr lang="en-AU"/>
        </a:p>
      </dgm:t>
    </dgm:pt>
    <dgm:pt modelId="{0FF20831-D63C-47EF-A0F6-C6F0A3F027DB}" type="pres">
      <dgm:prSet presAssocID="{41F3AC54-5CD1-4970-B478-D9389F806670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BDF9745D-02AF-434D-8591-0F5C8E98CA05}" type="pres">
      <dgm:prSet presAssocID="{41F3AC54-5CD1-4970-B478-D9389F806670}" presName="negativeSpace" presStyleCnt="0"/>
      <dgm:spPr/>
    </dgm:pt>
    <dgm:pt modelId="{99EE01B3-F35C-47E6-8FCE-073F406539E5}" type="pres">
      <dgm:prSet presAssocID="{41F3AC54-5CD1-4970-B478-D9389F806670}" presName="childText" presStyleLbl="conFgAcc1" presStyleIdx="1" presStyleCnt="7">
        <dgm:presLayoutVars>
          <dgm:bulletEnabled val="1"/>
        </dgm:presLayoutVars>
      </dgm:prSet>
      <dgm:spPr/>
    </dgm:pt>
    <dgm:pt modelId="{85B308F4-9750-4F85-B605-969D0EA4782A}" type="pres">
      <dgm:prSet presAssocID="{E36DD039-8022-4FB3-B1D2-EBFEFE01DA0D}" presName="spaceBetweenRectangles" presStyleCnt="0"/>
      <dgm:spPr/>
    </dgm:pt>
    <dgm:pt modelId="{98413D10-7474-460B-AE97-A189D1F2D5A5}" type="pres">
      <dgm:prSet presAssocID="{57FA9D7B-CBDB-42FA-B249-F126305CDF15}" presName="parentLin" presStyleCnt="0"/>
      <dgm:spPr/>
    </dgm:pt>
    <dgm:pt modelId="{5A5D1ECA-1D91-4750-BDB0-B522B6978932}" type="pres">
      <dgm:prSet presAssocID="{57FA9D7B-CBDB-42FA-B249-F126305CDF15}" presName="parentLeftMargin" presStyleLbl="node1" presStyleIdx="1" presStyleCnt="7"/>
      <dgm:spPr/>
      <dgm:t>
        <a:bodyPr/>
        <a:lstStyle/>
        <a:p>
          <a:endParaRPr lang="en-AU"/>
        </a:p>
      </dgm:t>
    </dgm:pt>
    <dgm:pt modelId="{06ECF11A-483B-4AD3-B351-8405973CBEFB}" type="pres">
      <dgm:prSet presAssocID="{57FA9D7B-CBDB-42FA-B249-F126305CDF15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98E52B4C-0B0F-4C3E-8C05-FED9E6DD0D2D}" type="pres">
      <dgm:prSet presAssocID="{57FA9D7B-CBDB-42FA-B249-F126305CDF15}" presName="negativeSpace" presStyleCnt="0"/>
      <dgm:spPr/>
    </dgm:pt>
    <dgm:pt modelId="{8664DEB6-0645-49C0-BD2E-39C92806D6CD}" type="pres">
      <dgm:prSet presAssocID="{57FA9D7B-CBDB-42FA-B249-F126305CDF15}" presName="childText" presStyleLbl="conFgAcc1" presStyleIdx="2" presStyleCnt="7">
        <dgm:presLayoutVars>
          <dgm:bulletEnabled val="1"/>
        </dgm:presLayoutVars>
      </dgm:prSet>
      <dgm:spPr/>
    </dgm:pt>
    <dgm:pt modelId="{ADB48B00-6D31-4AD5-821D-46D592B01BED}" type="pres">
      <dgm:prSet presAssocID="{664F1CC3-7994-430E-9BAD-38F2A49F0618}" presName="spaceBetweenRectangles" presStyleCnt="0"/>
      <dgm:spPr/>
    </dgm:pt>
    <dgm:pt modelId="{EB669EAE-CC69-4FD7-BD89-530CD758FA53}" type="pres">
      <dgm:prSet presAssocID="{5F85E8F2-3436-4AB5-A602-55FF6AC08939}" presName="parentLin" presStyleCnt="0"/>
      <dgm:spPr/>
    </dgm:pt>
    <dgm:pt modelId="{2B5C1DEF-B1F6-4BB8-A2BD-D2A23EB93CC5}" type="pres">
      <dgm:prSet presAssocID="{5F85E8F2-3436-4AB5-A602-55FF6AC08939}" presName="parentLeftMargin" presStyleLbl="node1" presStyleIdx="2" presStyleCnt="7"/>
      <dgm:spPr/>
      <dgm:t>
        <a:bodyPr/>
        <a:lstStyle/>
        <a:p>
          <a:endParaRPr lang="en-AU"/>
        </a:p>
      </dgm:t>
    </dgm:pt>
    <dgm:pt modelId="{124FCE9F-16D6-4F20-BE22-5D57F1FFE3A4}" type="pres">
      <dgm:prSet presAssocID="{5F85E8F2-3436-4AB5-A602-55FF6AC08939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9F96935C-E208-4C1F-9953-B86C7AA5C7AE}" type="pres">
      <dgm:prSet presAssocID="{5F85E8F2-3436-4AB5-A602-55FF6AC08939}" presName="negativeSpace" presStyleCnt="0"/>
      <dgm:spPr/>
    </dgm:pt>
    <dgm:pt modelId="{C68D6EFD-7292-49DC-B11F-B90DDA4ECE60}" type="pres">
      <dgm:prSet presAssocID="{5F85E8F2-3436-4AB5-A602-55FF6AC08939}" presName="childText" presStyleLbl="conFgAcc1" presStyleIdx="3" presStyleCnt="7">
        <dgm:presLayoutVars>
          <dgm:bulletEnabled val="1"/>
        </dgm:presLayoutVars>
      </dgm:prSet>
      <dgm:spPr/>
    </dgm:pt>
    <dgm:pt modelId="{4D8E686D-FAC3-4956-A10C-6D8DBB450B1B}" type="pres">
      <dgm:prSet presAssocID="{E6517FC3-B556-42D0-8217-EE95F95EEED9}" presName="spaceBetweenRectangles" presStyleCnt="0"/>
      <dgm:spPr/>
    </dgm:pt>
    <dgm:pt modelId="{4FE1F9ED-E1AA-45C1-81F8-C381821CB7AD}" type="pres">
      <dgm:prSet presAssocID="{0A39A0E8-9B03-466B-924E-DCD9045A3C5D}" presName="parentLin" presStyleCnt="0"/>
      <dgm:spPr/>
    </dgm:pt>
    <dgm:pt modelId="{71D15F2D-5965-4929-A15E-4C1E7878E8B8}" type="pres">
      <dgm:prSet presAssocID="{0A39A0E8-9B03-466B-924E-DCD9045A3C5D}" presName="parentLeftMargin" presStyleLbl="node1" presStyleIdx="3" presStyleCnt="7"/>
      <dgm:spPr/>
      <dgm:t>
        <a:bodyPr/>
        <a:lstStyle/>
        <a:p>
          <a:endParaRPr lang="en-AU"/>
        </a:p>
      </dgm:t>
    </dgm:pt>
    <dgm:pt modelId="{902A1874-B34F-40DE-915F-047CF6D96ACC}" type="pres">
      <dgm:prSet presAssocID="{0A39A0E8-9B03-466B-924E-DCD9045A3C5D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F182E122-2A68-4627-9432-A74A145521E1}" type="pres">
      <dgm:prSet presAssocID="{0A39A0E8-9B03-466B-924E-DCD9045A3C5D}" presName="negativeSpace" presStyleCnt="0"/>
      <dgm:spPr/>
    </dgm:pt>
    <dgm:pt modelId="{618B9F7A-9B55-4103-89D6-711968E3E6CD}" type="pres">
      <dgm:prSet presAssocID="{0A39A0E8-9B03-466B-924E-DCD9045A3C5D}" presName="childText" presStyleLbl="conFgAcc1" presStyleIdx="4" presStyleCnt="7">
        <dgm:presLayoutVars>
          <dgm:bulletEnabled val="1"/>
        </dgm:presLayoutVars>
      </dgm:prSet>
      <dgm:spPr/>
    </dgm:pt>
    <dgm:pt modelId="{9EAFBCB7-DE67-45B5-AB4C-65294DBC2736}" type="pres">
      <dgm:prSet presAssocID="{7275CCA3-635B-4195-821C-79CBD63F62AA}" presName="spaceBetweenRectangles" presStyleCnt="0"/>
      <dgm:spPr/>
    </dgm:pt>
    <dgm:pt modelId="{D5646935-3CB9-431E-B57A-EECB7A513D17}" type="pres">
      <dgm:prSet presAssocID="{1868E65F-E373-4AF5-97C8-FACCA303EA3D}" presName="parentLin" presStyleCnt="0"/>
      <dgm:spPr/>
    </dgm:pt>
    <dgm:pt modelId="{149F9CD6-4964-4783-8F5B-9D39E0F7921B}" type="pres">
      <dgm:prSet presAssocID="{1868E65F-E373-4AF5-97C8-FACCA303EA3D}" presName="parentLeftMargin" presStyleLbl="node1" presStyleIdx="4" presStyleCnt="7"/>
      <dgm:spPr/>
      <dgm:t>
        <a:bodyPr/>
        <a:lstStyle/>
        <a:p>
          <a:endParaRPr lang="en-AU"/>
        </a:p>
      </dgm:t>
    </dgm:pt>
    <dgm:pt modelId="{1B07AB8A-96C7-4E77-BC32-F7CEA68215F6}" type="pres">
      <dgm:prSet presAssocID="{1868E65F-E373-4AF5-97C8-FACCA303EA3D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FBC41EE0-AE9C-465F-A12E-CF4828BBE57D}" type="pres">
      <dgm:prSet presAssocID="{1868E65F-E373-4AF5-97C8-FACCA303EA3D}" presName="negativeSpace" presStyleCnt="0"/>
      <dgm:spPr/>
    </dgm:pt>
    <dgm:pt modelId="{084FE49B-E98D-4309-8EB0-36A256F173F2}" type="pres">
      <dgm:prSet presAssocID="{1868E65F-E373-4AF5-97C8-FACCA303EA3D}" presName="childText" presStyleLbl="conFgAcc1" presStyleIdx="5" presStyleCnt="7">
        <dgm:presLayoutVars>
          <dgm:bulletEnabled val="1"/>
        </dgm:presLayoutVars>
      </dgm:prSet>
      <dgm:spPr/>
    </dgm:pt>
    <dgm:pt modelId="{625163AD-EF7B-4CA4-9F81-7EF525400F08}" type="pres">
      <dgm:prSet presAssocID="{FC99B030-2C7E-4B45-A398-A713978D140C}" presName="spaceBetweenRectangles" presStyleCnt="0"/>
      <dgm:spPr/>
    </dgm:pt>
    <dgm:pt modelId="{EF9E03DE-AFA9-46AA-829B-266DE58BEC80}" type="pres">
      <dgm:prSet presAssocID="{5D8AD680-4557-434E-BA22-BEECA3C5AAB3}" presName="parentLin" presStyleCnt="0"/>
      <dgm:spPr/>
    </dgm:pt>
    <dgm:pt modelId="{0E207637-744B-487A-9DA3-DC380060CAEA}" type="pres">
      <dgm:prSet presAssocID="{5D8AD680-4557-434E-BA22-BEECA3C5AAB3}" presName="parentLeftMargin" presStyleLbl="node1" presStyleIdx="5" presStyleCnt="7"/>
      <dgm:spPr/>
      <dgm:t>
        <a:bodyPr/>
        <a:lstStyle/>
        <a:p>
          <a:endParaRPr lang="en-AU"/>
        </a:p>
      </dgm:t>
    </dgm:pt>
    <dgm:pt modelId="{32FBE5C4-9626-49AC-9B76-143136FC16E4}" type="pres">
      <dgm:prSet presAssocID="{5D8AD680-4557-434E-BA22-BEECA3C5AAB3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8FF66605-AEC0-4520-A31F-2F64AF52CDFF}" type="pres">
      <dgm:prSet presAssocID="{5D8AD680-4557-434E-BA22-BEECA3C5AAB3}" presName="negativeSpace" presStyleCnt="0"/>
      <dgm:spPr/>
    </dgm:pt>
    <dgm:pt modelId="{9CB71748-CB43-4675-878D-51C0167571AE}" type="pres">
      <dgm:prSet presAssocID="{5D8AD680-4557-434E-BA22-BEECA3C5AAB3}" presName="childText" presStyleLbl="conFgAcc1" presStyleIdx="6" presStyleCnt="7">
        <dgm:presLayoutVars>
          <dgm:bulletEnabled val="1"/>
        </dgm:presLayoutVars>
      </dgm:prSet>
      <dgm:spPr/>
    </dgm:pt>
  </dgm:ptLst>
  <dgm:cxnLst>
    <dgm:cxn modelId="{024D3A33-159D-4831-8781-2A1CA2DEEA7C}" type="presOf" srcId="{0A39A0E8-9B03-466B-924E-DCD9045A3C5D}" destId="{71D15F2D-5965-4929-A15E-4C1E7878E8B8}" srcOrd="0" destOrd="0" presId="urn:microsoft.com/office/officeart/2005/8/layout/list1"/>
    <dgm:cxn modelId="{777FEF6D-F150-40E2-95EC-980C43587503}" srcId="{C61BABCA-EEC4-4700-B26A-BAADD1723DC8}" destId="{57FA9D7B-CBDB-42FA-B249-F126305CDF15}" srcOrd="2" destOrd="0" parTransId="{4A56D902-30BF-40F9-AE61-1412AA727D1E}" sibTransId="{664F1CC3-7994-430E-9BAD-38F2A49F0618}"/>
    <dgm:cxn modelId="{0ED6F5E0-5B39-46AE-A37C-7FC9BD95E714}" srcId="{C61BABCA-EEC4-4700-B26A-BAADD1723DC8}" destId="{0A39A0E8-9B03-466B-924E-DCD9045A3C5D}" srcOrd="4" destOrd="0" parTransId="{9EDC2698-A1C8-4478-9166-9238736BA086}" sibTransId="{7275CCA3-635B-4195-821C-79CBD63F62AA}"/>
    <dgm:cxn modelId="{01907874-DCC9-4AD8-B9A4-3A4835693734}" type="presOf" srcId="{57FA9D7B-CBDB-42FA-B249-F126305CDF15}" destId="{5A5D1ECA-1D91-4750-BDB0-B522B6978932}" srcOrd="0" destOrd="0" presId="urn:microsoft.com/office/officeart/2005/8/layout/list1"/>
    <dgm:cxn modelId="{B87E16D9-3BEF-4E4A-B4FA-ECB6E5E02B56}" type="presOf" srcId="{41F3AC54-5CD1-4970-B478-D9389F806670}" destId="{58B57524-7FC0-4E77-91FC-6D65834512C8}" srcOrd="0" destOrd="0" presId="urn:microsoft.com/office/officeart/2005/8/layout/list1"/>
    <dgm:cxn modelId="{428E6ED1-0CBD-42C7-A227-DCBB1F711A71}" srcId="{C61BABCA-EEC4-4700-B26A-BAADD1723DC8}" destId="{5F85E8F2-3436-4AB5-A602-55FF6AC08939}" srcOrd="3" destOrd="0" parTransId="{082AA530-DDDA-49FD-814C-74A27734C3EF}" sibTransId="{E6517FC3-B556-42D0-8217-EE95F95EEED9}"/>
    <dgm:cxn modelId="{49702A6F-F261-44E8-80C8-0D5679D1EEBC}" type="presOf" srcId="{68755A6C-8888-48E7-B82F-3839801641F0}" destId="{CE5F39C1-1D8A-4FD1-BFD2-1B02BEFB7719}" srcOrd="0" destOrd="0" presId="urn:microsoft.com/office/officeart/2005/8/layout/list1"/>
    <dgm:cxn modelId="{48ED75ED-026F-48D8-838D-13F6F10A5C0D}" srcId="{C61BABCA-EEC4-4700-B26A-BAADD1723DC8}" destId="{5D8AD680-4557-434E-BA22-BEECA3C5AAB3}" srcOrd="6" destOrd="0" parTransId="{E87BF36B-3137-4AF2-A3C1-B8563E52CD71}" sibTransId="{E9F09157-AE35-4DB0-B53B-509FB470630F}"/>
    <dgm:cxn modelId="{D8008B16-3F13-4A1C-9D76-096FAE2E5C09}" type="presOf" srcId="{1868E65F-E373-4AF5-97C8-FACCA303EA3D}" destId="{149F9CD6-4964-4783-8F5B-9D39E0F7921B}" srcOrd="0" destOrd="0" presId="urn:microsoft.com/office/officeart/2005/8/layout/list1"/>
    <dgm:cxn modelId="{FC2AA79F-EAB5-42EB-A1F2-D09A9985AE29}" type="presOf" srcId="{1868E65F-E373-4AF5-97C8-FACCA303EA3D}" destId="{1B07AB8A-96C7-4E77-BC32-F7CEA68215F6}" srcOrd="1" destOrd="0" presId="urn:microsoft.com/office/officeart/2005/8/layout/list1"/>
    <dgm:cxn modelId="{F477089C-C9EE-46D9-8959-9E2C9554DE0B}" srcId="{C61BABCA-EEC4-4700-B26A-BAADD1723DC8}" destId="{68755A6C-8888-48E7-B82F-3839801641F0}" srcOrd="0" destOrd="0" parTransId="{A81BBC6E-6328-487C-A2A5-847BFB844C1F}" sibTransId="{181A2699-FB9E-4E70-82CC-81CEB5D43137}"/>
    <dgm:cxn modelId="{8B826F6C-120A-4935-8499-C0879AFBF4F7}" type="presOf" srcId="{0A39A0E8-9B03-466B-924E-DCD9045A3C5D}" destId="{902A1874-B34F-40DE-915F-047CF6D96ACC}" srcOrd="1" destOrd="0" presId="urn:microsoft.com/office/officeart/2005/8/layout/list1"/>
    <dgm:cxn modelId="{840CFE9C-BE1E-4853-9C75-A0C1100AA91F}" type="presOf" srcId="{5F85E8F2-3436-4AB5-A602-55FF6AC08939}" destId="{2B5C1DEF-B1F6-4BB8-A2BD-D2A23EB93CC5}" srcOrd="0" destOrd="0" presId="urn:microsoft.com/office/officeart/2005/8/layout/list1"/>
    <dgm:cxn modelId="{0E8F13EB-E7AC-4C57-A5E4-9CFF6E9E505F}" type="presOf" srcId="{57FA9D7B-CBDB-42FA-B249-F126305CDF15}" destId="{06ECF11A-483B-4AD3-B351-8405973CBEFB}" srcOrd="1" destOrd="0" presId="urn:microsoft.com/office/officeart/2005/8/layout/list1"/>
    <dgm:cxn modelId="{88FD26CF-9F76-4F02-9681-ABBF9C5367A2}" type="presOf" srcId="{68755A6C-8888-48E7-B82F-3839801641F0}" destId="{5389B611-4AB4-4688-8A0F-6DFFEA3035B8}" srcOrd="1" destOrd="0" presId="urn:microsoft.com/office/officeart/2005/8/layout/list1"/>
    <dgm:cxn modelId="{7AFBB80F-9BED-4A1B-A754-7005DCEDAAB2}" srcId="{C61BABCA-EEC4-4700-B26A-BAADD1723DC8}" destId="{1868E65F-E373-4AF5-97C8-FACCA303EA3D}" srcOrd="5" destOrd="0" parTransId="{B95DA48D-0065-4D1F-92CF-3F2FF823C8A6}" sibTransId="{FC99B030-2C7E-4B45-A398-A713978D140C}"/>
    <dgm:cxn modelId="{DFA42FD0-F90F-4432-A813-610EA6D680C4}" type="presOf" srcId="{C61BABCA-EEC4-4700-B26A-BAADD1723DC8}" destId="{C1CE9531-0F6C-4289-9654-A94BDEA22D68}" srcOrd="0" destOrd="0" presId="urn:microsoft.com/office/officeart/2005/8/layout/list1"/>
    <dgm:cxn modelId="{6D4A3112-2E7D-4333-902A-1E79F27B1C27}" type="presOf" srcId="{5D8AD680-4557-434E-BA22-BEECA3C5AAB3}" destId="{32FBE5C4-9626-49AC-9B76-143136FC16E4}" srcOrd="1" destOrd="0" presId="urn:microsoft.com/office/officeart/2005/8/layout/list1"/>
    <dgm:cxn modelId="{1B981EE3-4881-49EF-A530-493711529AF1}" type="presOf" srcId="{5D8AD680-4557-434E-BA22-BEECA3C5AAB3}" destId="{0E207637-744B-487A-9DA3-DC380060CAEA}" srcOrd="0" destOrd="0" presId="urn:microsoft.com/office/officeart/2005/8/layout/list1"/>
    <dgm:cxn modelId="{ED3BB313-08FB-477F-B303-3FC00C4E284A}" type="presOf" srcId="{41F3AC54-5CD1-4970-B478-D9389F806670}" destId="{0FF20831-D63C-47EF-A0F6-C6F0A3F027DB}" srcOrd="1" destOrd="0" presId="urn:microsoft.com/office/officeart/2005/8/layout/list1"/>
    <dgm:cxn modelId="{1722D7E8-B73C-43F6-BC85-ABE4C033A65F}" srcId="{C61BABCA-EEC4-4700-B26A-BAADD1723DC8}" destId="{41F3AC54-5CD1-4970-B478-D9389F806670}" srcOrd="1" destOrd="0" parTransId="{D16A2DD3-E6F4-4927-9C06-627212381BA7}" sibTransId="{E36DD039-8022-4FB3-B1D2-EBFEFE01DA0D}"/>
    <dgm:cxn modelId="{AB82B987-CE5F-4D9F-AFD1-207D1CD946A2}" type="presOf" srcId="{5F85E8F2-3436-4AB5-A602-55FF6AC08939}" destId="{124FCE9F-16D6-4F20-BE22-5D57F1FFE3A4}" srcOrd="1" destOrd="0" presId="urn:microsoft.com/office/officeart/2005/8/layout/list1"/>
    <dgm:cxn modelId="{15D3547A-91F2-411A-AC26-E712CD3C916A}" type="presParOf" srcId="{C1CE9531-0F6C-4289-9654-A94BDEA22D68}" destId="{4DB0D8E6-D3A6-4024-9F8D-8D8DBA5127F5}" srcOrd="0" destOrd="0" presId="urn:microsoft.com/office/officeart/2005/8/layout/list1"/>
    <dgm:cxn modelId="{4E4E784A-C0BD-4550-9204-2FECBC363BF7}" type="presParOf" srcId="{4DB0D8E6-D3A6-4024-9F8D-8D8DBA5127F5}" destId="{CE5F39C1-1D8A-4FD1-BFD2-1B02BEFB7719}" srcOrd="0" destOrd="0" presId="urn:microsoft.com/office/officeart/2005/8/layout/list1"/>
    <dgm:cxn modelId="{456A99FF-7A86-4375-8581-A563BD5E9E2D}" type="presParOf" srcId="{4DB0D8E6-D3A6-4024-9F8D-8D8DBA5127F5}" destId="{5389B611-4AB4-4688-8A0F-6DFFEA3035B8}" srcOrd="1" destOrd="0" presId="urn:microsoft.com/office/officeart/2005/8/layout/list1"/>
    <dgm:cxn modelId="{57DBDC1B-164C-4CCD-95D0-1ECF92C3C8EE}" type="presParOf" srcId="{C1CE9531-0F6C-4289-9654-A94BDEA22D68}" destId="{1B92979F-C267-4D13-A07A-B16BE2005A8F}" srcOrd="1" destOrd="0" presId="urn:microsoft.com/office/officeart/2005/8/layout/list1"/>
    <dgm:cxn modelId="{00A08572-A6AA-4B47-8446-ABBD2F896207}" type="presParOf" srcId="{C1CE9531-0F6C-4289-9654-A94BDEA22D68}" destId="{A29D7043-50EB-4FF4-9EF0-CD3477FD7406}" srcOrd="2" destOrd="0" presId="urn:microsoft.com/office/officeart/2005/8/layout/list1"/>
    <dgm:cxn modelId="{0AD00659-2600-4806-995F-1805913BE517}" type="presParOf" srcId="{C1CE9531-0F6C-4289-9654-A94BDEA22D68}" destId="{9DA49044-583C-4D88-827F-194679CDAB7E}" srcOrd="3" destOrd="0" presId="urn:microsoft.com/office/officeart/2005/8/layout/list1"/>
    <dgm:cxn modelId="{AAD930B4-71B6-4D63-94AA-2B8054CFFAEF}" type="presParOf" srcId="{C1CE9531-0F6C-4289-9654-A94BDEA22D68}" destId="{56E2E757-DBBA-4AB3-A369-B97544B6232F}" srcOrd="4" destOrd="0" presId="urn:microsoft.com/office/officeart/2005/8/layout/list1"/>
    <dgm:cxn modelId="{DB2E4109-7F6C-42C1-A720-128779E8DDC5}" type="presParOf" srcId="{56E2E757-DBBA-4AB3-A369-B97544B6232F}" destId="{58B57524-7FC0-4E77-91FC-6D65834512C8}" srcOrd="0" destOrd="0" presId="urn:microsoft.com/office/officeart/2005/8/layout/list1"/>
    <dgm:cxn modelId="{811803B4-C221-4AC4-965E-30C31FA5A3ED}" type="presParOf" srcId="{56E2E757-DBBA-4AB3-A369-B97544B6232F}" destId="{0FF20831-D63C-47EF-A0F6-C6F0A3F027DB}" srcOrd="1" destOrd="0" presId="urn:microsoft.com/office/officeart/2005/8/layout/list1"/>
    <dgm:cxn modelId="{3C616622-0999-4521-85BF-67157C07ED29}" type="presParOf" srcId="{C1CE9531-0F6C-4289-9654-A94BDEA22D68}" destId="{BDF9745D-02AF-434D-8591-0F5C8E98CA05}" srcOrd="5" destOrd="0" presId="urn:microsoft.com/office/officeart/2005/8/layout/list1"/>
    <dgm:cxn modelId="{82E2CE31-9F96-422D-85DB-69303DAA6270}" type="presParOf" srcId="{C1CE9531-0F6C-4289-9654-A94BDEA22D68}" destId="{99EE01B3-F35C-47E6-8FCE-073F406539E5}" srcOrd="6" destOrd="0" presId="urn:microsoft.com/office/officeart/2005/8/layout/list1"/>
    <dgm:cxn modelId="{11EA6420-2269-4C4F-9E48-B390806ED174}" type="presParOf" srcId="{C1CE9531-0F6C-4289-9654-A94BDEA22D68}" destId="{85B308F4-9750-4F85-B605-969D0EA4782A}" srcOrd="7" destOrd="0" presId="urn:microsoft.com/office/officeart/2005/8/layout/list1"/>
    <dgm:cxn modelId="{5A8D53A8-1268-4A5B-A564-70160F7E23F3}" type="presParOf" srcId="{C1CE9531-0F6C-4289-9654-A94BDEA22D68}" destId="{98413D10-7474-460B-AE97-A189D1F2D5A5}" srcOrd="8" destOrd="0" presId="urn:microsoft.com/office/officeart/2005/8/layout/list1"/>
    <dgm:cxn modelId="{FA1BA6D5-B889-43A1-805E-1AEBB25B349D}" type="presParOf" srcId="{98413D10-7474-460B-AE97-A189D1F2D5A5}" destId="{5A5D1ECA-1D91-4750-BDB0-B522B6978932}" srcOrd="0" destOrd="0" presId="urn:microsoft.com/office/officeart/2005/8/layout/list1"/>
    <dgm:cxn modelId="{6757363A-E21F-4941-88DC-5671A1315DBD}" type="presParOf" srcId="{98413D10-7474-460B-AE97-A189D1F2D5A5}" destId="{06ECF11A-483B-4AD3-B351-8405973CBEFB}" srcOrd="1" destOrd="0" presId="urn:microsoft.com/office/officeart/2005/8/layout/list1"/>
    <dgm:cxn modelId="{253EB873-1C65-46D9-8773-C160B06CBAAF}" type="presParOf" srcId="{C1CE9531-0F6C-4289-9654-A94BDEA22D68}" destId="{98E52B4C-0B0F-4C3E-8C05-FED9E6DD0D2D}" srcOrd="9" destOrd="0" presId="urn:microsoft.com/office/officeart/2005/8/layout/list1"/>
    <dgm:cxn modelId="{3822D21C-F84E-4A2A-A253-FE2C555CFAB6}" type="presParOf" srcId="{C1CE9531-0F6C-4289-9654-A94BDEA22D68}" destId="{8664DEB6-0645-49C0-BD2E-39C92806D6CD}" srcOrd="10" destOrd="0" presId="urn:microsoft.com/office/officeart/2005/8/layout/list1"/>
    <dgm:cxn modelId="{59BB2651-B8C7-4ADA-9ED9-8BFD528B3B09}" type="presParOf" srcId="{C1CE9531-0F6C-4289-9654-A94BDEA22D68}" destId="{ADB48B00-6D31-4AD5-821D-46D592B01BED}" srcOrd="11" destOrd="0" presId="urn:microsoft.com/office/officeart/2005/8/layout/list1"/>
    <dgm:cxn modelId="{DF4541DA-B03B-4F0E-B563-28C6DDEEDD23}" type="presParOf" srcId="{C1CE9531-0F6C-4289-9654-A94BDEA22D68}" destId="{EB669EAE-CC69-4FD7-BD89-530CD758FA53}" srcOrd="12" destOrd="0" presId="urn:microsoft.com/office/officeart/2005/8/layout/list1"/>
    <dgm:cxn modelId="{D8077731-99A6-41A7-B219-BAD0F9AE6AB4}" type="presParOf" srcId="{EB669EAE-CC69-4FD7-BD89-530CD758FA53}" destId="{2B5C1DEF-B1F6-4BB8-A2BD-D2A23EB93CC5}" srcOrd="0" destOrd="0" presId="urn:microsoft.com/office/officeart/2005/8/layout/list1"/>
    <dgm:cxn modelId="{E5AD09B2-0407-43E2-9C7A-E7CB1EA0AA8F}" type="presParOf" srcId="{EB669EAE-CC69-4FD7-BD89-530CD758FA53}" destId="{124FCE9F-16D6-4F20-BE22-5D57F1FFE3A4}" srcOrd="1" destOrd="0" presId="urn:microsoft.com/office/officeart/2005/8/layout/list1"/>
    <dgm:cxn modelId="{F92552D4-EE1C-48F0-B65B-EB0D303F9713}" type="presParOf" srcId="{C1CE9531-0F6C-4289-9654-A94BDEA22D68}" destId="{9F96935C-E208-4C1F-9953-B86C7AA5C7AE}" srcOrd="13" destOrd="0" presId="urn:microsoft.com/office/officeart/2005/8/layout/list1"/>
    <dgm:cxn modelId="{7272CF70-37C6-451C-84F9-2F84D352903C}" type="presParOf" srcId="{C1CE9531-0F6C-4289-9654-A94BDEA22D68}" destId="{C68D6EFD-7292-49DC-B11F-B90DDA4ECE60}" srcOrd="14" destOrd="0" presId="urn:microsoft.com/office/officeart/2005/8/layout/list1"/>
    <dgm:cxn modelId="{D0D233FC-A7C5-4711-B557-FCFFE89F986F}" type="presParOf" srcId="{C1CE9531-0F6C-4289-9654-A94BDEA22D68}" destId="{4D8E686D-FAC3-4956-A10C-6D8DBB450B1B}" srcOrd="15" destOrd="0" presId="urn:microsoft.com/office/officeart/2005/8/layout/list1"/>
    <dgm:cxn modelId="{127BAE4E-D252-42B1-8B6A-DCDB4BD3C11D}" type="presParOf" srcId="{C1CE9531-0F6C-4289-9654-A94BDEA22D68}" destId="{4FE1F9ED-E1AA-45C1-81F8-C381821CB7AD}" srcOrd="16" destOrd="0" presId="urn:microsoft.com/office/officeart/2005/8/layout/list1"/>
    <dgm:cxn modelId="{0C70546D-EA10-43D2-969F-9FD247DB6F9A}" type="presParOf" srcId="{4FE1F9ED-E1AA-45C1-81F8-C381821CB7AD}" destId="{71D15F2D-5965-4929-A15E-4C1E7878E8B8}" srcOrd="0" destOrd="0" presId="urn:microsoft.com/office/officeart/2005/8/layout/list1"/>
    <dgm:cxn modelId="{FEC713F5-FCEA-41FE-B8F3-50CBA6E3C504}" type="presParOf" srcId="{4FE1F9ED-E1AA-45C1-81F8-C381821CB7AD}" destId="{902A1874-B34F-40DE-915F-047CF6D96ACC}" srcOrd="1" destOrd="0" presId="urn:microsoft.com/office/officeart/2005/8/layout/list1"/>
    <dgm:cxn modelId="{8E2810B4-4F9A-493C-8521-EFA8E3F8B55A}" type="presParOf" srcId="{C1CE9531-0F6C-4289-9654-A94BDEA22D68}" destId="{F182E122-2A68-4627-9432-A74A145521E1}" srcOrd="17" destOrd="0" presId="urn:microsoft.com/office/officeart/2005/8/layout/list1"/>
    <dgm:cxn modelId="{49FB1EEF-BC44-4E6E-84C7-04AAD46B5CD4}" type="presParOf" srcId="{C1CE9531-0F6C-4289-9654-A94BDEA22D68}" destId="{618B9F7A-9B55-4103-89D6-711968E3E6CD}" srcOrd="18" destOrd="0" presId="urn:microsoft.com/office/officeart/2005/8/layout/list1"/>
    <dgm:cxn modelId="{963673AE-C60E-4B62-BD56-ACE6B250E4E5}" type="presParOf" srcId="{C1CE9531-0F6C-4289-9654-A94BDEA22D68}" destId="{9EAFBCB7-DE67-45B5-AB4C-65294DBC2736}" srcOrd="19" destOrd="0" presId="urn:microsoft.com/office/officeart/2005/8/layout/list1"/>
    <dgm:cxn modelId="{DCB2489E-6200-4307-A496-0042B79F27BC}" type="presParOf" srcId="{C1CE9531-0F6C-4289-9654-A94BDEA22D68}" destId="{D5646935-3CB9-431E-B57A-EECB7A513D17}" srcOrd="20" destOrd="0" presId="urn:microsoft.com/office/officeart/2005/8/layout/list1"/>
    <dgm:cxn modelId="{5EA36686-01DA-45A3-9A8A-164B19BCFC47}" type="presParOf" srcId="{D5646935-3CB9-431E-B57A-EECB7A513D17}" destId="{149F9CD6-4964-4783-8F5B-9D39E0F7921B}" srcOrd="0" destOrd="0" presId="urn:microsoft.com/office/officeart/2005/8/layout/list1"/>
    <dgm:cxn modelId="{48324BDA-45D4-4A04-BFB7-8B8C1DBE9A89}" type="presParOf" srcId="{D5646935-3CB9-431E-B57A-EECB7A513D17}" destId="{1B07AB8A-96C7-4E77-BC32-F7CEA68215F6}" srcOrd="1" destOrd="0" presId="urn:microsoft.com/office/officeart/2005/8/layout/list1"/>
    <dgm:cxn modelId="{45F67A08-32A7-4578-BDB5-A2094A9658AB}" type="presParOf" srcId="{C1CE9531-0F6C-4289-9654-A94BDEA22D68}" destId="{FBC41EE0-AE9C-465F-A12E-CF4828BBE57D}" srcOrd="21" destOrd="0" presId="urn:microsoft.com/office/officeart/2005/8/layout/list1"/>
    <dgm:cxn modelId="{6E872D74-1246-4BFE-A763-68FE3FE920E1}" type="presParOf" srcId="{C1CE9531-0F6C-4289-9654-A94BDEA22D68}" destId="{084FE49B-E98D-4309-8EB0-36A256F173F2}" srcOrd="22" destOrd="0" presId="urn:microsoft.com/office/officeart/2005/8/layout/list1"/>
    <dgm:cxn modelId="{A72EA68E-FF61-46C3-85B5-F51C7DA37F25}" type="presParOf" srcId="{C1CE9531-0F6C-4289-9654-A94BDEA22D68}" destId="{625163AD-EF7B-4CA4-9F81-7EF525400F08}" srcOrd="23" destOrd="0" presId="urn:microsoft.com/office/officeart/2005/8/layout/list1"/>
    <dgm:cxn modelId="{6AF964F4-A615-402D-A3FB-10EB7DD08254}" type="presParOf" srcId="{C1CE9531-0F6C-4289-9654-A94BDEA22D68}" destId="{EF9E03DE-AFA9-46AA-829B-266DE58BEC80}" srcOrd="24" destOrd="0" presId="urn:microsoft.com/office/officeart/2005/8/layout/list1"/>
    <dgm:cxn modelId="{EBF4F7F0-A37B-43D9-A97F-F3B7FD2EA174}" type="presParOf" srcId="{EF9E03DE-AFA9-46AA-829B-266DE58BEC80}" destId="{0E207637-744B-487A-9DA3-DC380060CAEA}" srcOrd="0" destOrd="0" presId="urn:microsoft.com/office/officeart/2005/8/layout/list1"/>
    <dgm:cxn modelId="{35312BD8-4ABC-4737-82E2-64DE4A93C6E6}" type="presParOf" srcId="{EF9E03DE-AFA9-46AA-829B-266DE58BEC80}" destId="{32FBE5C4-9626-49AC-9B76-143136FC16E4}" srcOrd="1" destOrd="0" presId="urn:microsoft.com/office/officeart/2005/8/layout/list1"/>
    <dgm:cxn modelId="{34DB7A07-877A-45DF-B43E-86AB1A51033E}" type="presParOf" srcId="{C1CE9531-0F6C-4289-9654-A94BDEA22D68}" destId="{8FF66605-AEC0-4520-A31F-2F64AF52CDFF}" srcOrd="25" destOrd="0" presId="urn:microsoft.com/office/officeart/2005/8/layout/list1"/>
    <dgm:cxn modelId="{A20CBF09-7796-4847-BC46-D84307DE3B46}" type="presParOf" srcId="{C1CE9531-0F6C-4289-9654-A94BDEA22D68}" destId="{9CB71748-CB43-4675-878D-51C0167571AE}" srcOrd="2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355C9E7-3AAB-4804-BDE4-1FAFD41C015B}" type="doc">
      <dgm:prSet loTypeId="urn:microsoft.com/office/officeart/2005/8/layout/chevron1" loCatId="process" qsTypeId="urn:microsoft.com/office/officeart/2005/8/quickstyle/3d1" qsCatId="3D" csTypeId="urn:microsoft.com/office/officeart/2005/8/colors/accent2_2" csCatId="accent2" phldr="1"/>
      <dgm:spPr/>
    </dgm:pt>
    <dgm:pt modelId="{457FEBBB-7A29-496C-BC64-8C6E24372664}">
      <dgm:prSet phldrT="[Text]" custT="1"/>
      <dgm:spPr/>
      <dgm:t>
        <a:bodyPr/>
        <a:lstStyle/>
        <a:p>
          <a:r>
            <a:rPr lang="en-AU" sz="1100" dirty="0" smtClean="0"/>
            <a:t>Total TWA Capacity over time</a:t>
          </a:r>
          <a:endParaRPr lang="en-AU" sz="1100" dirty="0"/>
        </a:p>
      </dgm:t>
    </dgm:pt>
    <dgm:pt modelId="{95890E2C-8434-4DB0-ABB4-654273AE8491}" type="parTrans" cxnId="{7DC8C5E0-D4D8-4702-84BA-A370D0937D7B}">
      <dgm:prSet/>
      <dgm:spPr/>
      <dgm:t>
        <a:bodyPr/>
        <a:lstStyle/>
        <a:p>
          <a:endParaRPr lang="en-AU" sz="1400"/>
        </a:p>
      </dgm:t>
    </dgm:pt>
    <dgm:pt modelId="{C8A3B753-947C-402E-9841-C707B0685749}" type="sibTrans" cxnId="{7DC8C5E0-D4D8-4702-84BA-A370D0937D7B}">
      <dgm:prSet/>
      <dgm:spPr/>
      <dgm:t>
        <a:bodyPr/>
        <a:lstStyle/>
        <a:p>
          <a:endParaRPr lang="en-AU" sz="1400"/>
        </a:p>
      </dgm:t>
    </dgm:pt>
    <dgm:pt modelId="{8DA22362-10BC-46F8-8168-EEDE1C1DCCFE}">
      <dgm:prSet phldrT="[Text]" custT="1"/>
      <dgm:spPr/>
      <dgm:t>
        <a:bodyPr/>
        <a:lstStyle/>
        <a:p>
          <a:r>
            <a:rPr lang="en-AU" sz="1100" dirty="0" smtClean="0"/>
            <a:t>Apply CapEx to Worker Ratio for Port Hedland Iron Ore Projects</a:t>
          </a:r>
          <a:endParaRPr lang="en-AU" sz="1100" dirty="0"/>
        </a:p>
      </dgm:t>
    </dgm:pt>
    <dgm:pt modelId="{0CF0397C-D112-4F70-8269-AC36F1ED7BB6}" type="parTrans" cxnId="{1DD12144-758F-4EE0-B1BB-6D2207E57612}">
      <dgm:prSet/>
      <dgm:spPr/>
      <dgm:t>
        <a:bodyPr/>
        <a:lstStyle/>
        <a:p>
          <a:endParaRPr lang="en-AU" sz="1400"/>
        </a:p>
      </dgm:t>
    </dgm:pt>
    <dgm:pt modelId="{907B2438-461D-4C82-BE3B-3D8E332C8523}" type="sibTrans" cxnId="{1DD12144-758F-4EE0-B1BB-6D2207E57612}">
      <dgm:prSet/>
      <dgm:spPr/>
      <dgm:t>
        <a:bodyPr/>
        <a:lstStyle/>
        <a:p>
          <a:endParaRPr lang="en-AU" sz="1400"/>
        </a:p>
      </dgm:t>
    </dgm:pt>
    <dgm:pt modelId="{0E3E5DE9-FC43-44B8-96E6-90C2A8CC2AE5}">
      <dgm:prSet phldrT="[Text]" custT="1"/>
      <dgm:spPr/>
      <dgm:t>
        <a:bodyPr/>
        <a:lstStyle/>
        <a:p>
          <a:r>
            <a:rPr lang="en-AU" sz="1100" dirty="0" smtClean="0"/>
            <a:t>Calculate Total Supported CapEx at Nominal and NPV levels</a:t>
          </a:r>
          <a:endParaRPr lang="en-AU" sz="1100" dirty="0"/>
        </a:p>
      </dgm:t>
    </dgm:pt>
    <dgm:pt modelId="{B44C2F0C-274F-4ECA-89C7-23913B7EBD96}" type="parTrans" cxnId="{D5859770-81DC-4DA5-959E-2D0CB6CE3BC9}">
      <dgm:prSet/>
      <dgm:spPr/>
      <dgm:t>
        <a:bodyPr/>
        <a:lstStyle/>
        <a:p>
          <a:endParaRPr lang="en-AU" sz="1400"/>
        </a:p>
      </dgm:t>
    </dgm:pt>
    <dgm:pt modelId="{8908E299-B8CF-47CE-937A-E32F23383C99}" type="sibTrans" cxnId="{D5859770-81DC-4DA5-959E-2D0CB6CE3BC9}">
      <dgm:prSet/>
      <dgm:spPr/>
      <dgm:t>
        <a:bodyPr/>
        <a:lstStyle/>
        <a:p>
          <a:endParaRPr lang="en-AU" sz="1400"/>
        </a:p>
      </dgm:t>
    </dgm:pt>
    <dgm:pt modelId="{D0B27FFC-BC5D-49AD-BCC4-4547B3F1FFB2}" type="pres">
      <dgm:prSet presAssocID="{1355C9E7-3AAB-4804-BDE4-1FAFD41C015B}" presName="Name0" presStyleCnt="0">
        <dgm:presLayoutVars>
          <dgm:dir/>
          <dgm:animLvl val="lvl"/>
          <dgm:resizeHandles val="exact"/>
        </dgm:presLayoutVars>
      </dgm:prSet>
      <dgm:spPr/>
    </dgm:pt>
    <dgm:pt modelId="{3CE02E7C-7BDF-4BA7-BC60-71932FF1A333}" type="pres">
      <dgm:prSet presAssocID="{457FEBBB-7A29-496C-BC64-8C6E24372664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B269EA70-3783-4E47-81FC-5555BC2DDCCA}" type="pres">
      <dgm:prSet presAssocID="{C8A3B753-947C-402E-9841-C707B0685749}" presName="parTxOnlySpace" presStyleCnt="0"/>
      <dgm:spPr/>
    </dgm:pt>
    <dgm:pt modelId="{4B3FC29E-1DCE-4A18-8D0B-F8018CBE2C6D}" type="pres">
      <dgm:prSet presAssocID="{8DA22362-10BC-46F8-8168-EEDE1C1DCCFE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A07163FF-38E1-4DE1-B537-C896956F381B}" type="pres">
      <dgm:prSet presAssocID="{907B2438-461D-4C82-BE3B-3D8E332C8523}" presName="parTxOnlySpace" presStyleCnt="0"/>
      <dgm:spPr/>
    </dgm:pt>
    <dgm:pt modelId="{5F562B72-CED9-4855-8EA4-D007E6D895CD}" type="pres">
      <dgm:prSet presAssocID="{0E3E5DE9-FC43-44B8-96E6-90C2A8CC2AE5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AU"/>
        </a:p>
      </dgm:t>
    </dgm:pt>
  </dgm:ptLst>
  <dgm:cxnLst>
    <dgm:cxn modelId="{1DD12144-758F-4EE0-B1BB-6D2207E57612}" srcId="{1355C9E7-3AAB-4804-BDE4-1FAFD41C015B}" destId="{8DA22362-10BC-46F8-8168-EEDE1C1DCCFE}" srcOrd="1" destOrd="0" parTransId="{0CF0397C-D112-4F70-8269-AC36F1ED7BB6}" sibTransId="{907B2438-461D-4C82-BE3B-3D8E332C8523}"/>
    <dgm:cxn modelId="{0A5FE212-75AA-483B-95E2-A843CED1FDCD}" type="presOf" srcId="{457FEBBB-7A29-496C-BC64-8C6E24372664}" destId="{3CE02E7C-7BDF-4BA7-BC60-71932FF1A333}" srcOrd="0" destOrd="0" presId="urn:microsoft.com/office/officeart/2005/8/layout/chevron1"/>
    <dgm:cxn modelId="{7DC8C5E0-D4D8-4702-84BA-A370D0937D7B}" srcId="{1355C9E7-3AAB-4804-BDE4-1FAFD41C015B}" destId="{457FEBBB-7A29-496C-BC64-8C6E24372664}" srcOrd="0" destOrd="0" parTransId="{95890E2C-8434-4DB0-ABB4-654273AE8491}" sibTransId="{C8A3B753-947C-402E-9841-C707B0685749}"/>
    <dgm:cxn modelId="{3E19C7CE-2789-4AF0-961A-BEAFA3C87662}" type="presOf" srcId="{8DA22362-10BC-46F8-8168-EEDE1C1DCCFE}" destId="{4B3FC29E-1DCE-4A18-8D0B-F8018CBE2C6D}" srcOrd="0" destOrd="0" presId="urn:microsoft.com/office/officeart/2005/8/layout/chevron1"/>
    <dgm:cxn modelId="{90E9561B-1632-4061-ACDE-1D3B56BCF8E5}" type="presOf" srcId="{1355C9E7-3AAB-4804-BDE4-1FAFD41C015B}" destId="{D0B27FFC-BC5D-49AD-BCC4-4547B3F1FFB2}" srcOrd="0" destOrd="0" presId="urn:microsoft.com/office/officeart/2005/8/layout/chevron1"/>
    <dgm:cxn modelId="{D5859770-81DC-4DA5-959E-2D0CB6CE3BC9}" srcId="{1355C9E7-3AAB-4804-BDE4-1FAFD41C015B}" destId="{0E3E5DE9-FC43-44B8-96E6-90C2A8CC2AE5}" srcOrd="2" destOrd="0" parTransId="{B44C2F0C-274F-4ECA-89C7-23913B7EBD96}" sibTransId="{8908E299-B8CF-47CE-937A-E32F23383C99}"/>
    <dgm:cxn modelId="{E8A5691E-F92B-47EE-B638-870F266391EB}" type="presOf" srcId="{0E3E5DE9-FC43-44B8-96E6-90C2A8CC2AE5}" destId="{5F562B72-CED9-4855-8EA4-D007E6D895CD}" srcOrd="0" destOrd="0" presId="urn:microsoft.com/office/officeart/2005/8/layout/chevron1"/>
    <dgm:cxn modelId="{503EAB21-3569-40CB-B312-912F8AC39963}" type="presParOf" srcId="{D0B27FFC-BC5D-49AD-BCC4-4547B3F1FFB2}" destId="{3CE02E7C-7BDF-4BA7-BC60-71932FF1A333}" srcOrd="0" destOrd="0" presId="urn:microsoft.com/office/officeart/2005/8/layout/chevron1"/>
    <dgm:cxn modelId="{BA53880A-F2AD-4560-9785-A217EE507799}" type="presParOf" srcId="{D0B27FFC-BC5D-49AD-BCC4-4547B3F1FFB2}" destId="{B269EA70-3783-4E47-81FC-5555BC2DDCCA}" srcOrd="1" destOrd="0" presId="urn:microsoft.com/office/officeart/2005/8/layout/chevron1"/>
    <dgm:cxn modelId="{6AB97142-1B12-41A5-9320-45D43AD301FE}" type="presParOf" srcId="{D0B27FFC-BC5D-49AD-BCC4-4547B3F1FFB2}" destId="{4B3FC29E-1DCE-4A18-8D0B-F8018CBE2C6D}" srcOrd="2" destOrd="0" presId="urn:microsoft.com/office/officeart/2005/8/layout/chevron1"/>
    <dgm:cxn modelId="{7DA0DB51-0F8F-4792-AE23-1C215F766879}" type="presParOf" srcId="{D0B27FFC-BC5D-49AD-BCC4-4547B3F1FFB2}" destId="{A07163FF-38E1-4DE1-B537-C896956F381B}" srcOrd="3" destOrd="0" presId="urn:microsoft.com/office/officeart/2005/8/layout/chevron1"/>
    <dgm:cxn modelId="{AEF591C8-2D64-4610-822A-47A0971A3C4C}" type="presParOf" srcId="{D0B27FFC-BC5D-49AD-BCC4-4547B3F1FFB2}" destId="{5F562B72-CED9-4855-8EA4-D007E6D895CD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29D7043-50EB-4FF4-9EF0-CD3477FD7406}">
      <dsp:nvSpPr>
        <dsp:cNvPr id="0" name=""/>
        <dsp:cNvSpPr/>
      </dsp:nvSpPr>
      <dsp:spPr>
        <a:xfrm>
          <a:off x="0" y="280799"/>
          <a:ext cx="5832648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389B611-4AB4-4688-8A0F-6DFFEA3035B8}">
      <dsp:nvSpPr>
        <dsp:cNvPr id="0" name=""/>
        <dsp:cNvSpPr/>
      </dsp:nvSpPr>
      <dsp:spPr>
        <a:xfrm>
          <a:off x="291632" y="59399"/>
          <a:ext cx="4082853" cy="4428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4322" tIns="0" rIns="154322" bIns="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500" kern="1200" dirty="0" smtClean="0"/>
            <a:t>Introduction</a:t>
          </a:r>
          <a:endParaRPr lang="en-AU" sz="1500" kern="1200" dirty="0"/>
        </a:p>
      </dsp:txBody>
      <dsp:txXfrm>
        <a:off x="291632" y="59399"/>
        <a:ext cx="4082853" cy="442800"/>
      </dsp:txXfrm>
    </dsp:sp>
    <dsp:sp modelId="{99EE01B3-F35C-47E6-8FCE-073F406539E5}">
      <dsp:nvSpPr>
        <dsp:cNvPr id="0" name=""/>
        <dsp:cNvSpPr/>
      </dsp:nvSpPr>
      <dsp:spPr>
        <a:xfrm>
          <a:off x="0" y="961199"/>
          <a:ext cx="5832648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FF20831-D63C-47EF-A0F6-C6F0A3F027DB}">
      <dsp:nvSpPr>
        <dsp:cNvPr id="0" name=""/>
        <dsp:cNvSpPr/>
      </dsp:nvSpPr>
      <dsp:spPr>
        <a:xfrm>
          <a:off x="291632" y="739799"/>
          <a:ext cx="4082853" cy="4428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4322" tIns="0" rIns="154322" bIns="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500" kern="1200" dirty="0" smtClean="0"/>
            <a:t>Development Profile</a:t>
          </a:r>
          <a:endParaRPr lang="en-AU" sz="1500" kern="1200" dirty="0"/>
        </a:p>
      </dsp:txBody>
      <dsp:txXfrm>
        <a:off x="291632" y="739799"/>
        <a:ext cx="4082853" cy="442800"/>
      </dsp:txXfrm>
    </dsp:sp>
    <dsp:sp modelId="{8664DEB6-0645-49C0-BD2E-39C92806D6CD}">
      <dsp:nvSpPr>
        <dsp:cNvPr id="0" name=""/>
        <dsp:cNvSpPr/>
      </dsp:nvSpPr>
      <dsp:spPr>
        <a:xfrm>
          <a:off x="0" y="1641600"/>
          <a:ext cx="5832648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6ECF11A-483B-4AD3-B351-8405973CBEFB}">
      <dsp:nvSpPr>
        <dsp:cNvPr id="0" name=""/>
        <dsp:cNvSpPr/>
      </dsp:nvSpPr>
      <dsp:spPr>
        <a:xfrm>
          <a:off x="291632" y="1420199"/>
          <a:ext cx="4082853" cy="4428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4322" tIns="0" rIns="154322" bIns="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500" kern="1200" dirty="0" smtClean="0"/>
            <a:t>Economic Impact Assessment</a:t>
          </a:r>
          <a:endParaRPr lang="en-AU" sz="1500" kern="1200" dirty="0"/>
        </a:p>
      </dsp:txBody>
      <dsp:txXfrm>
        <a:off x="291632" y="1420199"/>
        <a:ext cx="4082853" cy="442800"/>
      </dsp:txXfrm>
    </dsp:sp>
    <dsp:sp modelId="{C68D6EFD-7292-49DC-B11F-B90DDA4ECE60}">
      <dsp:nvSpPr>
        <dsp:cNvPr id="0" name=""/>
        <dsp:cNvSpPr/>
      </dsp:nvSpPr>
      <dsp:spPr>
        <a:xfrm>
          <a:off x="0" y="2322000"/>
          <a:ext cx="5832648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24FCE9F-16D6-4F20-BE22-5D57F1FFE3A4}">
      <dsp:nvSpPr>
        <dsp:cNvPr id="0" name=""/>
        <dsp:cNvSpPr/>
      </dsp:nvSpPr>
      <dsp:spPr>
        <a:xfrm>
          <a:off x="291632" y="2100600"/>
          <a:ext cx="4082853" cy="4428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4322" tIns="0" rIns="154322" bIns="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500" kern="1200" dirty="0" smtClean="0"/>
            <a:t>Opportunity Cost</a:t>
          </a:r>
        </a:p>
      </dsp:txBody>
      <dsp:txXfrm>
        <a:off x="291632" y="2100600"/>
        <a:ext cx="4082853" cy="442800"/>
      </dsp:txXfrm>
    </dsp:sp>
    <dsp:sp modelId="{618B9F7A-9B55-4103-89D6-711968E3E6CD}">
      <dsp:nvSpPr>
        <dsp:cNvPr id="0" name=""/>
        <dsp:cNvSpPr/>
      </dsp:nvSpPr>
      <dsp:spPr>
        <a:xfrm>
          <a:off x="0" y="3002400"/>
          <a:ext cx="5832648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02A1874-B34F-40DE-915F-047CF6D96ACC}">
      <dsp:nvSpPr>
        <dsp:cNvPr id="0" name=""/>
        <dsp:cNvSpPr/>
      </dsp:nvSpPr>
      <dsp:spPr>
        <a:xfrm>
          <a:off x="291632" y="2781000"/>
          <a:ext cx="4082853" cy="4428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4322" tIns="0" rIns="154322" bIns="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500" kern="1200" dirty="0" smtClean="0"/>
            <a:t>Impact on Services and Facilities</a:t>
          </a:r>
          <a:endParaRPr lang="en-AU" sz="1500" kern="1200" dirty="0"/>
        </a:p>
      </dsp:txBody>
      <dsp:txXfrm>
        <a:off x="291632" y="2781000"/>
        <a:ext cx="4082853" cy="442800"/>
      </dsp:txXfrm>
    </dsp:sp>
    <dsp:sp modelId="{084FE49B-E98D-4309-8EB0-36A256F173F2}">
      <dsp:nvSpPr>
        <dsp:cNvPr id="0" name=""/>
        <dsp:cNvSpPr/>
      </dsp:nvSpPr>
      <dsp:spPr>
        <a:xfrm>
          <a:off x="0" y="3682800"/>
          <a:ext cx="5832648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B07AB8A-96C7-4E77-BC32-F7CEA68215F6}">
      <dsp:nvSpPr>
        <dsp:cNvPr id="0" name=""/>
        <dsp:cNvSpPr/>
      </dsp:nvSpPr>
      <dsp:spPr>
        <a:xfrm>
          <a:off x="291632" y="3461400"/>
          <a:ext cx="4082853" cy="4428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4322" tIns="0" rIns="154322" bIns="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500" kern="1200" dirty="0" smtClean="0"/>
            <a:t>Conclusions</a:t>
          </a:r>
          <a:endParaRPr lang="en-AU" sz="1500" kern="1200" dirty="0"/>
        </a:p>
      </dsp:txBody>
      <dsp:txXfrm>
        <a:off x="291632" y="3461400"/>
        <a:ext cx="4082853" cy="442800"/>
      </dsp:txXfrm>
    </dsp:sp>
    <dsp:sp modelId="{9CB71748-CB43-4675-878D-51C0167571AE}">
      <dsp:nvSpPr>
        <dsp:cNvPr id="0" name=""/>
        <dsp:cNvSpPr/>
      </dsp:nvSpPr>
      <dsp:spPr>
        <a:xfrm>
          <a:off x="0" y="4363199"/>
          <a:ext cx="5832648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2FBE5C4-9626-49AC-9B76-143136FC16E4}">
      <dsp:nvSpPr>
        <dsp:cNvPr id="0" name=""/>
        <dsp:cNvSpPr/>
      </dsp:nvSpPr>
      <dsp:spPr>
        <a:xfrm>
          <a:off x="291632" y="4141800"/>
          <a:ext cx="4082853" cy="4428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4322" tIns="0" rIns="154322" bIns="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500" kern="1200" dirty="0" smtClean="0"/>
            <a:t>References</a:t>
          </a:r>
          <a:endParaRPr lang="en-AU" sz="1500" kern="1200" dirty="0"/>
        </a:p>
      </dsp:txBody>
      <dsp:txXfrm>
        <a:off x="291632" y="4141800"/>
        <a:ext cx="4082853" cy="44280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CE02E7C-7BDF-4BA7-BC60-71932FF1A333}">
      <dsp:nvSpPr>
        <dsp:cNvPr id="0" name=""/>
        <dsp:cNvSpPr/>
      </dsp:nvSpPr>
      <dsp:spPr>
        <a:xfrm>
          <a:off x="1568" y="705928"/>
          <a:ext cx="1910399" cy="764159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kern="1200" dirty="0" smtClean="0"/>
            <a:t>Total TWA Capacity over time</a:t>
          </a:r>
          <a:endParaRPr lang="en-AU" sz="1100" kern="1200" dirty="0"/>
        </a:p>
      </dsp:txBody>
      <dsp:txXfrm>
        <a:off x="1568" y="705928"/>
        <a:ext cx="1910399" cy="764159"/>
      </dsp:txXfrm>
    </dsp:sp>
    <dsp:sp modelId="{4B3FC29E-1DCE-4A18-8D0B-F8018CBE2C6D}">
      <dsp:nvSpPr>
        <dsp:cNvPr id="0" name=""/>
        <dsp:cNvSpPr/>
      </dsp:nvSpPr>
      <dsp:spPr>
        <a:xfrm>
          <a:off x="1720928" y="705928"/>
          <a:ext cx="1910399" cy="764159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kern="1200" dirty="0" smtClean="0"/>
            <a:t>Apply CapEx to Worker Ratio for Port Hedland Iron Ore Projects</a:t>
          </a:r>
          <a:endParaRPr lang="en-AU" sz="1100" kern="1200" dirty="0"/>
        </a:p>
      </dsp:txBody>
      <dsp:txXfrm>
        <a:off x="1720928" y="705928"/>
        <a:ext cx="1910399" cy="764159"/>
      </dsp:txXfrm>
    </dsp:sp>
    <dsp:sp modelId="{5F562B72-CED9-4855-8EA4-D007E6D895CD}">
      <dsp:nvSpPr>
        <dsp:cNvPr id="0" name=""/>
        <dsp:cNvSpPr/>
      </dsp:nvSpPr>
      <dsp:spPr>
        <a:xfrm>
          <a:off x="3440287" y="705928"/>
          <a:ext cx="1910399" cy="764159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kern="1200" dirty="0" smtClean="0"/>
            <a:t>Calculate Total Supported CapEx at Nominal and NPV levels</a:t>
          </a:r>
          <a:endParaRPr lang="en-AU" sz="1100" kern="1200" dirty="0"/>
        </a:p>
      </dsp:txBody>
      <dsp:txXfrm>
        <a:off x="3440287" y="705928"/>
        <a:ext cx="1910399" cy="7641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2946135" cy="496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0054" tIns="50027" rIns="100054" bIns="50027" numCol="1" anchor="t" anchorCtr="0" compatLnSpc="1">
            <a:prstTxWarp prst="textNoShape">
              <a:avLst/>
            </a:prstTxWarp>
          </a:bodyPr>
          <a:lstStyle>
            <a:lvl1pPr defTabSz="1000722"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541" y="2"/>
            <a:ext cx="2946135" cy="496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0054" tIns="50027" rIns="100054" bIns="50027" numCol="1" anchor="t" anchorCtr="0" compatLnSpc="1">
            <a:prstTxWarp prst="textNoShape">
              <a:avLst/>
            </a:prstTxWarp>
          </a:bodyPr>
          <a:lstStyle>
            <a:lvl1pPr algn="r" defTabSz="1000722">
              <a:defRPr sz="1200">
                <a:latin typeface="Verdana" pitchFamily="34" charset="0"/>
              </a:defRPr>
            </a:lvl1pPr>
          </a:lstStyle>
          <a:p>
            <a:pPr>
              <a:defRPr/>
            </a:pPr>
            <a:fld id="{26B58FC0-978D-4073-9130-DF1B72879B8D}" type="datetime1">
              <a:rPr lang="en-US" smtClean="0"/>
              <a:pPr>
                <a:defRPr/>
              </a:pPr>
              <a:t>11/9/2011</a:t>
            </a:fld>
            <a:endParaRPr lang="en-US" dirty="0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30386"/>
            <a:ext cx="2946135" cy="496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0054" tIns="50027" rIns="100054" bIns="50027" numCol="1" anchor="b" anchorCtr="0" compatLnSpc="1">
            <a:prstTxWarp prst="textNoShape">
              <a:avLst/>
            </a:prstTxWarp>
          </a:bodyPr>
          <a:lstStyle>
            <a:lvl1pPr defTabSz="1000722"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r>
              <a:rPr lang="en-US" dirty="0"/>
              <a:t>(c) AEC Group Ltd</a:t>
            </a:r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541" y="9430386"/>
            <a:ext cx="2946135" cy="496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0054" tIns="50027" rIns="100054" bIns="50027" numCol="1" anchor="b" anchorCtr="0" compatLnSpc="1">
            <a:prstTxWarp prst="textNoShape">
              <a:avLst/>
            </a:prstTxWarp>
          </a:bodyPr>
          <a:lstStyle>
            <a:lvl1pPr algn="r" defTabSz="1000722"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9B890C2E-FD26-4142-ADE7-90A9ACC0FCC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27922792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2946135" cy="496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0054" tIns="50027" rIns="100054" bIns="50027" numCol="1" anchor="t" anchorCtr="0" compatLnSpc="1">
            <a:prstTxWarp prst="textNoShape">
              <a:avLst/>
            </a:prstTxWarp>
          </a:bodyPr>
          <a:lstStyle>
            <a:lvl1pPr defTabSz="1000722">
              <a:defRPr sz="13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541" y="2"/>
            <a:ext cx="2946135" cy="496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0054" tIns="50027" rIns="100054" bIns="50027" numCol="1" anchor="t" anchorCtr="0" compatLnSpc="1">
            <a:prstTxWarp prst="textNoShape">
              <a:avLst/>
            </a:prstTxWarp>
          </a:bodyPr>
          <a:lstStyle>
            <a:lvl1pPr algn="r" defTabSz="1000722">
              <a:defRPr sz="1300"/>
            </a:lvl1pPr>
          </a:lstStyle>
          <a:p>
            <a:pPr>
              <a:defRPr/>
            </a:pPr>
            <a:fld id="{1AD3AA51-D168-48C9-9DFE-5296509844AB}" type="datetime1">
              <a:rPr lang="en-US" smtClean="0"/>
              <a:pPr>
                <a:defRPr/>
              </a:pPr>
              <a:t>11/9/2011</a:t>
            </a:fld>
            <a:endParaRPr lang="en-US" dirty="0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62525" cy="37226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5408" y="4715195"/>
            <a:ext cx="4986864" cy="4466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0054" tIns="50027" rIns="100054" bIns="500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30386"/>
            <a:ext cx="2946135" cy="496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0054" tIns="50027" rIns="100054" bIns="50027" numCol="1" anchor="b" anchorCtr="0" compatLnSpc="1">
            <a:prstTxWarp prst="textNoShape">
              <a:avLst/>
            </a:prstTxWarp>
          </a:bodyPr>
          <a:lstStyle>
            <a:lvl1pPr defTabSz="1000722">
              <a:defRPr sz="1300"/>
            </a:lvl1pPr>
          </a:lstStyle>
          <a:p>
            <a:pPr>
              <a:defRPr/>
            </a:pPr>
            <a:r>
              <a:rPr lang="en-US" dirty="0"/>
              <a:t>(c) AEC Group Ltd</a:t>
            </a:r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541" y="9430386"/>
            <a:ext cx="2946135" cy="496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0054" tIns="50027" rIns="100054" bIns="50027" numCol="1" anchor="b" anchorCtr="0" compatLnSpc="1">
            <a:prstTxWarp prst="textNoShape">
              <a:avLst/>
            </a:prstTxWarp>
          </a:bodyPr>
          <a:lstStyle>
            <a:lvl1pPr algn="r" defTabSz="1000722">
              <a:defRPr sz="1300"/>
            </a:lvl1pPr>
          </a:lstStyle>
          <a:p>
            <a:pPr>
              <a:defRPr/>
            </a:pPr>
            <a:fld id="{E8E7E2A1-796F-4B28-B24A-88B7E84D733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5428589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6125"/>
            <a:ext cx="4962525" cy="37226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905408" y="4715195"/>
            <a:ext cx="4986864" cy="4466274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9E9E54BB-6B19-47E8-A264-2AF0AEEA6BAD}" type="datetime1">
              <a:rPr lang="en-US" smtClean="0"/>
              <a:pPr>
                <a:defRPr/>
              </a:pPr>
              <a:t>11/9/2011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(c) AEC Group Ltd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E7E2A1-796F-4B28-B24A-88B7E84D733D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wmf"/><Relationship Id="rId9" Type="http://schemas.openxmlformats.org/officeDocument/2006/relationships/oleObject" Target="../embeddings/oleObject1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0" y="0"/>
            <a:ext cx="9144000" cy="15240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5181600"/>
            <a:ext cx="9144000" cy="16764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2133600" y="6308725"/>
            <a:ext cx="6781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1400" i="1" dirty="0">
                <a:solidFill>
                  <a:schemeClr val="bg1"/>
                </a:solidFill>
              </a:rPr>
              <a:t>A leading Australian consulting group recognised through the success of our clients</a:t>
            </a:r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auto">
          <a:xfrm>
            <a:off x="5486400" y="2133600"/>
            <a:ext cx="609600" cy="609600"/>
          </a:xfrm>
          <a:prstGeom prst="rect">
            <a:avLst/>
          </a:prstGeom>
          <a:solidFill>
            <a:srgbClr val="00008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8" name="Rectangle 25"/>
          <p:cNvSpPr>
            <a:spLocks noChangeArrowheads="1"/>
          </p:cNvSpPr>
          <p:nvPr/>
        </p:nvSpPr>
        <p:spPr bwMode="auto">
          <a:xfrm>
            <a:off x="6096000" y="2133600"/>
            <a:ext cx="609600" cy="609600"/>
          </a:xfrm>
          <a:prstGeom prst="rect">
            <a:avLst/>
          </a:prstGeom>
          <a:solidFill>
            <a:srgbClr val="00008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9" name="Rectangle 26"/>
          <p:cNvSpPr>
            <a:spLocks noChangeArrowheads="1"/>
          </p:cNvSpPr>
          <p:nvPr/>
        </p:nvSpPr>
        <p:spPr bwMode="auto">
          <a:xfrm>
            <a:off x="6705600" y="2133600"/>
            <a:ext cx="609600" cy="609600"/>
          </a:xfrm>
          <a:prstGeom prst="rect">
            <a:avLst/>
          </a:prstGeom>
          <a:solidFill>
            <a:srgbClr val="00008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Rectangle 27"/>
          <p:cNvSpPr>
            <a:spLocks noChangeArrowheads="1"/>
          </p:cNvSpPr>
          <p:nvPr/>
        </p:nvSpPr>
        <p:spPr bwMode="auto">
          <a:xfrm>
            <a:off x="6705600" y="1524000"/>
            <a:ext cx="609600" cy="6096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1" name="Rectangle 28"/>
          <p:cNvSpPr>
            <a:spLocks noChangeArrowheads="1"/>
          </p:cNvSpPr>
          <p:nvPr/>
        </p:nvSpPr>
        <p:spPr bwMode="auto">
          <a:xfrm>
            <a:off x="7315200" y="2133600"/>
            <a:ext cx="609600" cy="6096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2" name="Rectangle 29"/>
          <p:cNvSpPr>
            <a:spLocks noChangeArrowheads="1"/>
          </p:cNvSpPr>
          <p:nvPr/>
        </p:nvSpPr>
        <p:spPr bwMode="auto">
          <a:xfrm>
            <a:off x="7924800" y="2133600"/>
            <a:ext cx="609600" cy="609600"/>
          </a:xfrm>
          <a:prstGeom prst="rect">
            <a:avLst/>
          </a:prstGeom>
          <a:solidFill>
            <a:srgbClr val="00008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3" name="Rectangle 30"/>
          <p:cNvSpPr>
            <a:spLocks noChangeArrowheads="1"/>
          </p:cNvSpPr>
          <p:nvPr/>
        </p:nvSpPr>
        <p:spPr bwMode="auto">
          <a:xfrm>
            <a:off x="8534400" y="2133600"/>
            <a:ext cx="609600" cy="6096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4" name="Rectangle 31"/>
          <p:cNvSpPr>
            <a:spLocks noChangeArrowheads="1"/>
          </p:cNvSpPr>
          <p:nvPr/>
        </p:nvSpPr>
        <p:spPr bwMode="auto">
          <a:xfrm>
            <a:off x="5486400" y="2743200"/>
            <a:ext cx="609600" cy="609600"/>
          </a:xfrm>
          <a:prstGeom prst="rect">
            <a:avLst/>
          </a:prstGeom>
          <a:solidFill>
            <a:srgbClr val="D60093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5" name="Rectangle 32"/>
          <p:cNvSpPr>
            <a:spLocks noChangeArrowheads="1"/>
          </p:cNvSpPr>
          <p:nvPr/>
        </p:nvSpPr>
        <p:spPr bwMode="auto">
          <a:xfrm>
            <a:off x="6096000" y="2743200"/>
            <a:ext cx="609600" cy="609600"/>
          </a:xfrm>
          <a:prstGeom prst="rect">
            <a:avLst/>
          </a:prstGeom>
          <a:solidFill>
            <a:srgbClr val="D60093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" name="Rectangle 33"/>
          <p:cNvSpPr>
            <a:spLocks noChangeArrowheads="1"/>
          </p:cNvSpPr>
          <p:nvPr/>
        </p:nvSpPr>
        <p:spPr bwMode="auto">
          <a:xfrm>
            <a:off x="6705600" y="2743200"/>
            <a:ext cx="609600" cy="6096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7" name="Rectangle 34"/>
          <p:cNvSpPr>
            <a:spLocks noChangeArrowheads="1"/>
          </p:cNvSpPr>
          <p:nvPr/>
        </p:nvSpPr>
        <p:spPr bwMode="auto">
          <a:xfrm>
            <a:off x="7315200" y="2743200"/>
            <a:ext cx="609600" cy="609600"/>
          </a:xfrm>
          <a:prstGeom prst="rect">
            <a:avLst/>
          </a:prstGeom>
          <a:solidFill>
            <a:srgbClr val="0066FF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8" name="Rectangle 35"/>
          <p:cNvSpPr>
            <a:spLocks noChangeArrowheads="1"/>
          </p:cNvSpPr>
          <p:nvPr/>
        </p:nvSpPr>
        <p:spPr bwMode="auto">
          <a:xfrm>
            <a:off x="7924800" y="2743200"/>
            <a:ext cx="609600" cy="6096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9" name="Rectangle 36"/>
          <p:cNvSpPr>
            <a:spLocks noChangeArrowheads="1"/>
          </p:cNvSpPr>
          <p:nvPr/>
        </p:nvSpPr>
        <p:spPr bwMode="auto">
          <a:xfrm>
            <a:off x="7924800" y="2133600"/>
            <a:ext cx="609600" cy="609600"/>
          </a:xfrm>
          <a:prstGeom prst="rect">
            <a:avLst/>
          </a:prstGeom>
          <a:solidFill>
            <a:srgbClr val="00008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" name="Rectangle 37"/>
          <p:cNvSpPr>
            <a:spLocks noChangeArrowheads="1"/>
          </p:cNvSpPr>
          <p:nvPr/>
        </p:nvSpPr>
        <p:spPr bwMode="auto">
          <a:xfrm>
            <a:off x="4876800" y="3352800"/>
            <a:ext cx="609600" cy="6096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1" name="Rectangle 38"/>
          <p:cNvSpPr>
            <a:spLocks noChangeArrowheads="1"/>
          </p:cNvSpPr>
          <p:nvPr/>
        </p:nvSpPr>
        <p:spPr bwMode="auto">
          <a:xfrm>
            <a:off x="5486400" y="3352800"/>
            <a:ext cx="609600" cy="6096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2" name="Rectangle 39"/>
          <p:cNvSpPr>
            <a:spLocks noChangeArrowheads="1"/>
          </p:cNvSpPr>
          <p:nvPr/>
        </p:nvSpPr>
        <p:spPr bwMode="auto">
          <a:xfrm>
            <a:off x="6096000" y="3352800"/>
            <a:ext cx="609600" cy="609600"/>
          </a:xfrm>
          <a:prstGeom prst="rect">
            <a:avLst/>
          </a:prstGeom>
          <a:solidFill>
            <a:srgbClr val="FFCC0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3" name="Rectangle 40"/>
          <p:cNvSpPr>
            <a:spLocks noChangeArrowheads="1"/>
          </p:cNvSpPr>
          <p:nvPr/>
        </p:nvSpPr>
        <p:spPr bwMode="auto">
          <a:xfrm>
            <a:off x="6096000" y="3962400"/>
            <a:ext cx="609600" cy="6096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4" name="Rectangle 41"/>
          <p:cNvSpPr>
            <a:spLocks noChangeArrowheads="1"/>
          </p:cNvSpPr>
          <p:nvPr/>
        </p:nvSpPr>
        <p:spPr bwMode="auto">
          <a:xfrm>
            <a:off x="6705600" y="3352800"/>
            <a:ext cx="609600" cy="609600"/>
          </a:xfrm>
          <a:prstGeom prst="rect">
            <a:avLst/>
          </a:prstGeom>
          <a:solidFill>
            <a:srgbClr val="FFCC0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5" name="Rectangle 42"/>
          <p:cNvSpPr>
            <a:spLocks noChangeArrowheads="1"/>
          </p:cNvSpPr>
          <p:nvPr/>
        </p:nvSpPr>
        <p:spPr bwMode="auto">
          <a:xfrm>
            <a:off x="7315200" y="3352800"/>
            <a:ext cx="609600" cy="609600"/>
          </a:xfrm>
          <a:prstGeom prst="rect">
            <a:avLst/>
          </a:prstGeom>
          <a:solidFill>
            <a:srgbClr val="FFCC0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6" name="Rectangle 43"/>
          <p:cNvSpPr>
            <a:spLocks noChangeArrowheads="1"/>
          </p:cNvSpPr>
          <p:nvPr/>
        </p:nvSpPr>
        <p:spPr bwMode="auto">
          <a:xfrm>
            <a:off x="7924800" y="3352800"/>
            <a:ext cx="609600" cy="609600"/>
          </a:xfrm>
          <a:prstGeom prst="rect">
            <a:avLst/>
          </a:prstGeom>
          <a:solidFill>
            <a:srgbClr val="0066FF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7" name="Rectangle 44"/>
          <p:cNvSpPr>
            <a:spLocks noChangeArrowheads="1"/>
          </p:cNvSpPr>
          <p:nvPr/>
        </p:nvSpPr>
        <p:spPr bwMode="auto">
          <a:xfrm>
            <a:off x="8534400" y="3352800"/>
            <a:ext cx="609600" cy="609600"/>
          </a:xfrm>
          <a:prstGeom prst="rect">
            <a:avLst/>
          </a:prstGeom>
          <a:solidFill>
            <a:srgbClr val="0066FF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8" name="Rectangle 45"/>
          <p:cNvSpPr>
            <a:spLocks noChangeArrowheads="1"/>
          </p:cNvSpPr>
          <p:nvPr/>
        </p:nvSpPr>
        <p:spPr bwMode="auto">
          <a:xfrm>
            <a:off x="6705600" y="3962400"/>
            <a:ext cx="609600" cy="6096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9" name="Rectangle 46"/>
          <p:cNvSpPr>
            <a:spLocks noChangeArrowheads="1"/>
          </p:cNvSpPr>
          <p:nvPr/>
        </p:nvSpPr>
        <p:spPr bwMode="auto">
          <a:xfrm>
            <a:off x="6705600" y="4572000"/>
            <a:ext cx="609600" cy="6096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0" name="Rectangle 47"/>
          <p:cNvSpPr>
            <a:spLocks noChangeArrowheads="1"/>
          </p:cNvSpPr>
          <p:nvPr/>
        </p:nvSpPr>
        <p:spPr bwMode="auto">
          <a:xfrm>
            <a:off x="7315200" y="3962400"/>
            <a:ext cx="609600" cy="609600"/>
          </a:xfrm>
          <a:prstGeom prst="rect">
            <a:avLst/>
          </a:prstGeom>
          <a:solidFill>
            <a:srgbClr val="FF000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1" name="Rectangle 48"/>
          <p:cNvSpPr>
            <a:spLocks noChangeArrowheads="1"/>
          </p:cNvSpPr>
          <p:nvPr/>
        </p:nvSpPr>
        <p:spPr bwMode="auto">
          <a:xfrm>
            <a:off x="7924800" y="3962400"/>
            <a:ext cx="609600" cy="609600"/>
          </a:xfrm>
          <a:prstGeom prst="rect">
            <a:avLst/>
          </a:prstGeom>
          <a:solidFill>
            <a:srgbClr val="FF000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2" name="Rectangle 49"/>
          <p:cNvSpPr>
            <a:spLocks noChangeArrowheads="1"/>
          </p:cNvSpPr>
          <p:nvPr/>
        </p:nvSpPr>
        <p:spPr bwMode="auto">
          <a:xfrm>
            <a:off x="8534400" y="3962400"/>
            <a:ext cx="609600" cy="609600"/>
          </a:xfrm>
          <a:prstGeom prst="rect">
            <a:avLst/>
          </a:prstGeom>
          <a:solidFill>
            <a:srgbClr val="FF000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pic>
        <p:nvPicPr>
          <p:cNvPr id="33" name="Picture 5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15200" y="2133600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" name="Picture 5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05600" y="2743200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" name="Picture 5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24800" y="2743200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" name="Picture 5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486400" y="3352800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" name="Picture 5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96000" y="3962400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" name="Picture 5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705600" y="3962400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9" name="Object 60"/>
          <p:cNvGraphicFramePr>
            <a:graphicFrameLocks noChangeAspect="1"/>
          </p:cNvGraphicFramePr>
          <p:nvPr/>
        </p:nvGraphicFramePr>
        <p:xfrm>
          <a:off x="7572375" y="152400"/>
          <a:ext cx="1343025" cy="1266825"/>
        </p:xfrm>
        <a:graphic>
          <a:graphicData uri="http://schemas.openxmlformats.org/presentationml/2006/ole">
            <p:oleObj spid="_x0000_s58423" name="Bitmap Image" r:id="rId9" imgW="1343212" imgH="1267002" progId="PBrush">
              <p:embed/>
            </p:oleObj>
          </a:graphicData>
        </a:graphic>
      </p:graphicFrame>
      <p:sp>
        <p:nvSpPr>
          <p:cNvPr id="40" name="Text Box 61"/>
          <p:cNvSpPr txBox="1">
            <a:spLocks noChangeArrowheads="1"/>
          </p:cNvSpPr>
          <p:nvPr/>
        </p:nvSpPr>
        <p:spPr bwMode="auto">
          <a:xfrm>
            <a:off x="5486400" y="2254250"/>
            <a:ext cx="1828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800" dirty="0">
                <a:solidFill>
                  <a:schemeClr val="bg1"/>
                </a:solidFill>
              </a:rPr>
              <a:t>Economics, Planning &amp; Development</a:t>
            </a:r>
          </a:p>
        </p:txBody>
      </p:sp>
      <p:sp>
        <p:nvSpPr>
          <p:cNvPr id="41" name="Text Box 62"/>
          <p:cNvSpPr txBox="1">
            <a:spLocks noChangeArrowheads="1"/>
          </p:cNvSpPr>
          <p:nvPr/>
        </p:nvSpPr>
        <p:spPr bwMode="auto">
          <a:xfrm>
            <a:off x="5486400" y="2879725"/>
            <a:ext cx="1219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800" dirty="0">
                <a:solidFill>
                  <a:schemeClr val="bg1"/>
                </a:solidFill>
              </a:rPr>
              <a:t>Community Research &amp; Strategy</a:t>
            </a:r>
          </a:p>
        </p:txBody>
      </p:sp>
      <p:sp>
        <p:nvSpPr>
          <p:cNvPr id="42" name="Text Box 63"/>
          <p:cNvSpPr txBox="1">
            <a:spLocks noChangeArrowheads="1"/>
          </p:cNvSpPr>
          <p:nvPr/>
        </p:nvSpPr>
        <p:spPr bwMode="auto">
          <a:xfrm>
            <a:off x="6096000" y="3473450"/>
            <a:ext cx="1828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800" dirty="0">
                <a:solidFill>
                  <a:schemeClr val="bg1"/>
                </a:solidFill>
              </a:rPr>
              <a:t>Information &amp; Knowledge Management</a:t>
            </a:r>
          </a:p>
        </p:txBody>
      </p:sp>
      <p:sp>
        <p:nvSpPr>
          <p:cNvPr id="43" name="Text Box 64"/>
          <p:cNvSpPr txBox="1">
            <a:spLocks noChangeArrowheads="1"/>
          </p:cNvSpPr>
          <p:nvPr/>
        </p:nvSpPr>
        <p:spPr bwMode="auto">
          <a:xfrm>
            <a:off x="7924800" y="3473450"/>
            <a:ext cx="1219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800" dirty="0">
                <a:solidFill>
                  <a:schemeClr val="bg1"/>
                </a:solidFill>
              </a:rPr>
              <a:t>Business Strategy &amp; Finance</a:t>
            </a:r>
          </a:p>
        </p:txBody>
      </p:sp>
      <p:sp>
        <p:nvSpPr>
          <p:cNvPr id="44" name="Text Box 65"/>
          <p:cNvSpPr txBox="1">
            <a:spLocks noChangeArrowheads="1"/>
          </p:cNvSpPr>
          <p:nvPr/>
        </p:nvSpPr>
        <p:spPr bwMode="auto">
          <a:xfrm>
            <a:off x="7315200" y="4129088"/>
            <a:ext cx="18288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800" dirty="0">
                <a:solidFill>
                  <a:schemeClr val="bg1"/>
                </a:solidFill>
              </a:rPr>
              <a:t>Design, Marketing &amp; Advertising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52400" y="1524000"/>
            <a:ext cx="53340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3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2400" y="2667000"/>
            <a:ext cx="4724400" cy="2514600"/>
          </a:xfrm>
        </p:spPr>
        <p:txBody>
          <a:bodyPr/>
          <a:lstStyle>
            <a:lvl1pPr marL="0" indent="0">
              <a:buFontTx/>
              <a:buNone/>
              <a:defRPr sz="18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4A8492-3C0D-4C00-9BF0-F10F03CD9E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457200"/>
            <a:ext cx="22098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457200"/>
            <a:ext cx="64770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02E130-E28B-4947-A2D7-93051686FDE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FEEF95-72CC-420D-8EAB-441212262F50}" type="datetimeFigureOut">
              <a:rPr lang="en-US"/>
              <a:pPr>
                <a:defRPr/>
              </a:pPr>
              <a:t>11/9/2011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A34C24-4FBB-4A2F-A760-2ADCD8D8D02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8EE0DB-4B64-4DC4-B26C-C546839708AB}" type="datetimeFigureOut">
              <a:rPr lang="en-US"/>
              <a:pPr>
                <a:defRPr/>
              </a:pPr>
              <a:t>11/9/2011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65C7D7-D7FE-495A-A42A-6CFE125DEB7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0329B8-F74B-4A4E-B214-050535FC6A1F}" type="datetimeFigureOut">
              <a:rPr lang="en-US"/>
              <a:pPr>
                <a:defRPr/>
              </a:pPr>
              <a:t>11/9/2011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07CAA1-26F0-4C2F-97F8-453D179AC5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BAC20-8339-40DE-B71B-6F1CF25C2766}" type="datetimeFigureOut">
              <a:rPr lang="en-US"/>
              <a:pPr>
                <a:defRPr/>
              </a:pPr>
              <a:t>11/9/2011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8EA59-8452-4192-A091-F909066397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E6F2EC-B8A1-483B-B98E-978CE48621B6}" type="datetimeFigureOut">
              <a:rPr lang="en-US"/>
              <a:pPr>
                <a:defRPr/>
              </a:pPr>
              <a:t>11/9/2011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7A9E0B-0843-4666-8D7C-02EB8D18270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41A38C-0CEF-4E6C-AD2A-45F5ECE2C462}" type="datetimeFigureOut">
              <a:rPr lang="en-US"/>
              <a:pPr>
                <a:defRPr/>
              </a:pPr>
              <a:t>11/9/2011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298DDB-7709-4261-A00A-A8A2FB453E4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4F7C60-B5A0-47BE-A2C4-1CC398878259}" type="datetimeFigureOut">
              <a:rPr lang="en-US"/>
              <a:pPr>
                <a:defRPr/>
              </a:pPr>
              <a:t>11/9/2011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4B83F3-57E7-4766-8893-B4F63D8367E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8484B8-81F1-4CC9-97A3-93BDA018819F}" type="datetimeFigureOut">
              <a:rPr lang="en-US"/>
              <a:pPr>
                <a:defRPr/>
              </a:pPr>
              <a:t>11/9/2011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1BD12-C70F-420D-9189-BB4129F7D7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081B1C-6B11-4DEA-A349-35285703747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290B79-2F6B-4E66-AADD-FC0C51DD2B13}" type="datetimeFigureOut">
              <a:rPr lang="en-US"/>
              <a:pPr>
                <a:defRPr/>
              </a:pPr>
              <a:t>11/9/2011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76F69E-44B9-46DA-82C5-6A1BFBCA41B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65DC0-F88F-4D17-BE06-3DDCD264EA12}" type="datetimeFigureOut">
              <a:rPr lang="en-US"/>
              <a:pPr>
                <a:defRPr/>
              </a:pPr>
              <a:t>11/9/2011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8594A9-ACA9-40C9-9AF3-BCAA7217379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2208DC-36F8-451F-878F-F069FE754DF2}" type="datetimeFigureOut">
              <a:rPr lang="en-US"/>
              <a:pPr>
                <a:defRPr/>
              </a:pPr>
              <a:t>11/9/2011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630F3E-F5B3-4475-8FCB-A0BA424DB35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63A3C8-FBAD-4A30-9431-7ADCB33D8F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371600"/>
            <a:ext cx="43434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3434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0DF7FA-718E-473A-8556-893735C22F4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04545-F140-468A-A824-C78584967D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2BB13C-5405-44B1-937E-6131BF808FE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7C5BED-3F19-4CAF-BDD3-12ABA009F58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09C499-EBCF-4553-AA5C-078A16048F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A2D11-B3B7-4863-AEA0-86F2537004B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6248400"/>
            <a:ext cx="9144000" cy="6096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152400" y="6400800"/>
            <a:ext cx="228600" cy="228600"/>
          </a:xfrm>
          <a:prstGeom prst="rect">
            <a:avLst/>
          </a:prstGeom>
          <a:solidFill>
            <a:srgbClr val="0000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533400" y="6400800"/>
            <a:ext cx="228600" cy="228600"/>
          </a:xfrm>
          <a:prstGeom prst="rect">
            <a:avLst/>
          </a:prstGeom>
          <a:solidFill>
            <a:srgbClr val="0066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914400" y="6400800"/>
            <a:ext cx="228600" cy="228600"/>
          </a:xfrm>
          <a:prstGeom prst="rect">
            <a:avLst/>
          </a:prstGeom>
          <a:solidFill>
            <a:srgbClr val="D6009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1295400" y="6400800"/>
            <a:ext cx="228600" cy="22860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1676400" y="6400800"/>
            <a:ext cx="228600" cy="228600"/>
          </a:xfrm>
          <a:prstGeom prst="rect">
            <a:avLst/>
          </a:prstGeom>
          <a:solidFill>
            <a:srgbClr val="FFCC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41" name="Text Box 17"/>
          <p:cNvSpPr txBox="1">
            <a:spLocks noChangeArrowheads="1"/>
          </p:cNvSpPr>
          <p:nvPr/>
        </p:nvSpPr>
        <p:spPr bwMode="auto">
          <a:xfrm>
            <a:off x="2133600" y="6308725"/>
            <a:ext cx="6781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1400" i="1" dirty="0">
                <a:solidFill>
                  <a:schemeClr val="bg1"/>
                </a:solidFill>
              </a:rPr>
              <a:t>A leading Australian consulting group recognised through the success of our clients</a:t>
            </a:r>
          </a:p>
        </p:txBody>
      </p:sp>
      <p:sp>
        <p:nvSpPr>
          <p:cNvPr id="308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457200"/>
            <a:ext cx="777716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8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1371600"/>
            <a:ext cx="88392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3" name="Line 9"/>
          <p:cNvSpPr>
            <a:spLocks noChangeShapeType="1"/>
          </p:cNvSpPr>
          <p:nvPr/>
        </p:nvSpPr>
        <p:spPr bwMode="auto">
          <a:xfrm>
            <a:off x="152400" y="1295400"/>
            <a:ext cx="8839200" cy="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054" name="Rectangle 3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53400" y="6553200"/>
            <a:ext cx="762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EEDB0B8D-0084-4F5B-86A2-64631F13CE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3085" name="Picture 19" descr="AEC 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989888" y="214313"/>
            <a:ext cx="1011237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DDEC868-F48D-4CAE-B0A8-BF73C006BA15}" type="datetimeFigureOut">
              <a:rPr lang="en-US"/>
              <a:pPr>
                <a:defRPr/>
              </a:pPr>
              <a:t>11/9/2011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FCBD041-7BF3-4533-ADCD-ABB6102248D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224408" y="1376561"/>
            <a:ext cx="6435824" cy="1476375"/>
          </a:xfrm>
        </p:spPr>
        <p:txBody>
          <a:bodyPr/>
          <a:lstStyle/>
          <a:p>
            <a:pPr eaLnBrk="1" hangingPunct="1"/>
            <a:r>
              <a:rPr lang="en-US" dirty="0" smtClean="0"/>
              <a:t>Precinct 3 TWA </a:t>
            </a:r>
            <a:br>
              <a:rPr lang="en-US" dirty="0" smtClean="0"/>
            </a:br>
            <a:r>
              <a:rPr lang="en-US" dirty="0" smtClean="0"/>
              <a:t>Economic Analysis</a:t>
            </a:r>
            <a:endParaRPr lang="en-US" i="1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264780" y="3429000"/>
            <a:ext cx="5387340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 dirty="0" smtClean="0"/>
              <a:t>Prepared for Town of Port Hedland</a:t>
            </a:r>
          </a:p>
          <a:p>
            <a:pPr eaLnBrk="1" hangingPunct="1"/>
            <a:endParaRPr lang="en-US" sz="2000" i="1" dirty="0" smtClean="0"/>
          </a:p>
          <a:p>
            <a:pPr eaLnBrk="1" hangingPunct="1"/>
            <a:endParaRPr lang="en-US" sz="2000" i="1" dirty="0"/>
          </a:p>
          <a:p>
            <a:pPr eaLnBrk="1" hangingPunct="1"/>
            <a:r>
              <a:rPr lang="en-US" sz="2000" i="1" dirty="0" smtClean="0"/>
              <a:t>Mark Wallace</a:t>
            </a:r>
          </a:p>
          <a:p>
            <a:pPr eaLnBrk="1" hangingPunct="1"/>
            <a:r>
              <a:rPr lang="en-US" sz="2000" dirty="0" smtClean="0"/>
              <a:t>Senior Economist and Team Leader- Perth</a:t>
            </a:r>
          </a:p>
          <a:p>
            <a:pPr eaLnBrk="1" hangingPunct="1"/>
            <a:r>
              <a:rPr lang="en-US" sz="2000" dirty="0" smtClean="0"/>
              <a:t>AEC</a:t>
            </a:r>
            <a:r>
              <a:rPr lang="en-US" sz="2000" i="1" dirty="0"/>
              <a:t> </a:t>
            </a:r>
            <a:r>
              <a:rPr lang="en-US" sz="2000" dirty="0" smtClean="0"/>
              <a:t>Group Ltd</a:t>
            </a:r>
            <a:endParaRPr lang="en-US" sz="2000" dirty="0"/>
          </a:p>
          <a:p>
            <a:pPr eaLnBrk="1" hangingPunct="1"/>
            <a:endParaRPr lang="en-US" sz="2000" dirty="0" smtClean="0"/>
          </a:p>
        </p:txBody>
      </p:sp>
    </p:spTree>
    <p:extLst>
      <p:ext uri="{BB962C8B-B14F-4D97-AF65-F5344CB8AC3E}">
        <p14:creationId xmlns="" xmlns:p14="http://schemas.microsoft.com/office/powerpoint/2010/main" val="90867328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668072" cy="1913384"/>
          </a:xfrm>
        </p:spPr>
        <p:txBody>
          <a:bodyPr/>
          <a:lstStyle/>
          <a:p>
            <a:r>
              <a:rPr lang="en-AU" sz="2000" dirty="0" smtClean="0"/>
              <a:t>Construction activity will primarily benefit the industries of:</a:t>
            </a:r>
          </a:p>
          <a:p>
            <a:pPr lvl="1"/>
            <a:r>
              <a:rPr lang="en-AU" sz="1400" dirty="0" smtClean="0"/>
              <a:t>Construction</a:t>
            </a:r>
          </a:p>
          <a:p>
            <a:pPr lvl="1"/>
            <a:r>
              <a:rPr lang="en-AU" sz="1400" dirty="0" smtClean="0"/>
              <a:t>Professional, scientific and technical services and</a:t>
            </a:r>
          </a:p>
          <a:p>
            <a:pPr lvl="1"/>
            <a:r>
              <a:rPr lang="en-AU" sz="1400" smtClean="0"/>
              <a:t>Manufacturing.</a:t>
            </a:r>
            <a:endParaRPr lang="en-AU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86AF3C-8410-4B5E-8495-8334CF1AD6CE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16896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16060" y="3068960"/>
            <a:ext cx="3864430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896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1549" y="3068960"/>
            <a:ext cx="3864431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531548" y="2809729"/>
            <a:ext cx="8448941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Impacts on Employment and Gross Value Added by Construction Activity,</a:t>
            </a:r>
            <a:r>
              <a:rPr kumimoji="0" lang="en-US" sz="1100" b="1" i="0" u="none" strike="noStrike" cap="none" normalizeH="0" dirty="0" smtClean="0">
                <a:ln>
                  <a:noFill/>
                </a:ln>
                <a:solidFill>
                  <a:srgbClr val="333333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by Industry, Port</a:t>
            </a:r>
            <a:r>
              <a:rPr kumimoji="0" lang="en-US" sz="1100" b="1" i="0" u="none" strike="noStrike" cap="none" normalizeH="0" dirty="0" smtClean="0">
                <a:ln>
                  <a:noFill/>
                </a:ln>
                <a:solidFill>
                  <a:srgbClr val="333333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Hedland (T) and WA</a:t>
            </a:r>
            <a:endParaRPr kumimoji="0" lang="en-A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514021" y="6037257"/>
            <a:ext cx="2617819" cy="2000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Source: AEC</a:t>
            </a:r>
            <a:r>
              <a:rPr kumimoji="0" lang="en-AU" sz="7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group</a:t>
            </a:r>
            <a:endParaRPr kumimoji="0" lang="en-A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Economic Impact Assessment</a:t>
            </a:r>
            <a:r>
              <a:rPr lang="en-AU" dirty="0"/>
              <a:t/>
            </a:r>
            <a:br>
              <a:rPr lang="en-AU" dirty="0"/>
            </a:br>
            <a:r>
              <a:rPr lang="en-AU" sz="1600" dirty="0"/>
              <a:t>Results – Construction Activity</a:t>
            </a:r>
            <a:endParaRPr lang="en-AU" dirty="0"/>
          </a:p>
        </p:txBody>
      </p:sp>
    </p:spTree>
    <p:extLst>
      <p:ext uri="{BB962C8B-B14F-4D97-AF65-F5344CB8AC3E}">
        <p14:creationId xmlns="" xmlns:p14="http://schemas.microsoft.com/office/powerpoint/2010/main" val="27392148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839200" cy="4865712"/>
          </a:xfrm>
        </p:spPr>
        <p:txBody>
          <a:bodyPr/>
          <a:lstStyle/>
          <a:p>
            <a:r>
              <a:rPr lang="en-AU" sz="2000" dirty="0" smtClean="0"/>
              <a:t>Once all 6,000 beds are operational, the project will support on an annual basis in Port Hedland LGA (including direct and indirect impacts), approximately:</a:t>
            </a:r>
          </a:p>
          <a:p>
            <a:pPr lvl="1"/>
            <a:r>
              <a:rPr lang="en-AU" sz="1400" dirty="0" smtClean="0"/>
              <a:t>$380 million in output</a:t>
            </a:r>
          </a:p>
          <a:p>
            <a:pPr lvl="1"/>
            <a:r>
              <a:rPr lang="en-AU" sz="1400" dirty="0" smtClean="0"/>
              <a:t>$55 million in value added activity</a:t>
            </a:r>
          </a:p>
          <a:p>
            <a:pPr lvl="1"/>
            <a:r>
              <a:rPr lang="en-AU" sz="1400" dirty="0" smtClean="0"/>
              <a:t>$40 million in wages and salaries and</a:t>
            </a:r>
          </a:p>
          <a:p>
            <a:pPr lvl="1"/>
            <a:r>
              <a:rPr lang="en-AU" sz="1400" dirty="0" smtClean="0"/>
              <a:t>526 </a:t>
            </a:r>
            <a:r>
              <a:rPr lang="en-AU" sz="1400" smtClean="0"/>
              <a:t>FTE jobs.</a:t>
            </a:r>
            <a:endParaRPr lang="en-AU" sz="1400" dirty="0" smtClean="0"/>
          </a:p>
          <a:p>
            <a:pPr lvl="1"/>
            <a:endParaRPr lang="en-AU" sz="1400" dirty="0" smtClean="0"/>
          </a:p>
          <a:p>
            <a:pPr lvl="1"/>
            <a:endParaRPr lang="en-AU" sz="1400" dirty="0" smtClean="0"/>
          </a:p>
          <a:p>
            <a:r>
              <a:rPr lang="en-AU" sz="2000" dirty="0" smtClean="0"/>
              <a:t>Once all 6,000 beds are operational, the project will support on an annual basis in Western Australia (including direct and indirect impacts), approximately:</a:t>
            </a:r>
          </a:p>
          <a:p>
            <a:pPr lvl="1"/>
            <a:r>
              <a:rPr lang="en-AU" sz="1400" dirty="0" smtClean="0"/>
              <a:t>$535 million in output</a:t>
            </a:r>
          </a:p>
          <a:p>
            <a:pPr lvl="1"/>
            <a:r>
              <a:rPr lang="en-AU" sz="1400" dirty="0" smtClean="0"/>
              <a:t>$125 million in value added activity</a:t>
            </a:r>
          </a:p>
          <a:p>
            <a:pPr lvl="1"/>
            <a:r>
              <a:rPr lang="en-AU" sz="1400" dirty="0" smtClean="0"/>
              <a:t>$75 million in wages and salaries and</a:t>
            </a:r>
          </a:p>
          <a:p>
            <a:pPr lvl="1"/>
            <a:r>
              <a:rPr lang="en-AU" sz="1400" dirty="0" smtClean="0"/>
              <a:t>1,000 </a:t>
            </a:r>
            <a:r>
              <a:rPr lang="en-AU" sz="1400" smtClean="0"/>
              <a:t>FTE jobs.</a:t>
            </a:r>
            <a:endParaRPr lang="en-AU" sz="1400" dirty="0" smtClean="0"/>
          </a:p>
          <a:p>
            <a:pPr lvl="1"/>
            <a:endParaRPr lang="en-AU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86AF3C-8410-4B5E-8495-8334CF1AD6CE}" type="slidenum">
              <a:rPr lang="en-US" smtClean="0"/>
              <a:pPr/>
              <a:t>11</a:t>
            </a:fld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211960" y="2420888"/>
          <a:ext cx="4826000" cy="847725"/>
        </p:xfrm>
        <a:graphic>
          <a:graphicData uri="http://schemas.openxmlformats.org/drawingml/2006/table">
            <a:tbl>
              <a:tblPr/>
              <a:tblGrid>
                <a:gridCol w="1216000"/>
                <a:gridCol w="902500"/>
                <a:gridCol w="902500"/>
                <a:gridCol w="902500"/>
                <a:gridCol w="902500"/>
              </a:tblGrid>
              <a:tr h="142875">
                <a:tc gridSpan="5">
                  <a:txBody>
                    <a:bodyPr/>
                    <a:lstStyle/>
                    <a:p>
                      <a:pPr algn="l" fontAlgn="t"/>
                      <a:r>
                        <a:rPr lang="en-AU" sz="800" b="1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Port Hedland Operational Impacts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133350">
                <a:tc rowSpan="2">
                  <a:txBody>
                    <a:bodyPr/>
                    <a:lstStyle/>
                    <a:p>
                      <a:pPr algn="l" fontAlgn="t"/>
                      <a:r>
                        <a:rPr lang="en-AU" sz="800" b="1" i="0" u="none" strike="noStrike" dirty="0">
                          <a:solidFill>
                            <a:srgbClr val="FFFFFF"/>
                          </a:solidFill>
                          <a:latin typeface="Tahoma"/>
                        </a:rPr>
                        <a:t>Impact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1" i="0" u="none" strike="noStrike" dirty="0">
                          <a:solidFill>
                            <a:srgbClr val="FFFFFF"/>
                          </a:solidFill>
                          <a:latin typeface="Tahoma"/>
                        </a:rPr>
                        <a:t>Output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1" i="0" u="none" strike="noStrike" dirty="0">
                          <a:solidFill>
                            <a:srgbClr val="FFFFFF"/>
                          </a:solidFill>
                          <a:latin typeface="Tahoma"/>
                        </a:rPr>
                        <a:t>Gross Value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1" i="0" u="none" strike="noStrike" dirty="0">
                          <a:solidFill>
                            <a:srgbClr val="FFFFFF"/>
                          </a:solidFill>
                          <a:latin typeface="Tahoma"/>
                        </a:rPr>
                        <a:t>Income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1" i="0" u="none" strike="noStrike" dirty="0">
                          <a:solidFill>
                            <a:srgbClr val="FFFFFF"/>
                          </a:solidFill>
                          <a:latin typeface="Tahoma"/>
                        </a:rPr>
                        <a:t>Employment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F7F7F"/>
                    </a:solidFill>
                  </a:tcPr>
                </a:tc>
              </a:tr>
              <a:tr h="14287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1" i="0" u="none" strike="noStrike" dirty="0">
                          <a:solidFill>
                            <a:srgbClr val="FFFFFF"/>
                          </a:solidFill>
                          <a:latin typeface="Tahoma"/>
                        </a:rPr>
                        <a:t>($M)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1" i="0" u="none" strike="noStrike" dirty="0">
                          <a:solidFill>
                            <a:srgbClr val="FFFFFF"/>
                          </a:solidFill>
                          <a:latin typeface="Tahoma"/>
                        </a:rPr>
                        <a:t>Add ($M)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1" i="0" u="none" strike="noStrike" dirty="0">
                          <a:solidFill>
                            <a:srgbClr val="FFFFFF"/>
                          </a:solidFill>
                          <a:latin typeface="Tahoma"/>
                        </a:rPr>
                        <a:t>($M)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1" i="0" u="none" strike="noStrike" dirty="0">
                          <a:solidFill>
                            <a:srgbClr val="FFFFFF"/>
                          </a:solidFill>
                          <a:latin typeface="Tahoma"/>
                        </a:rPr>
                        <a:t>(FTE)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t"/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Direct Impact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$</a:t>
                      </a:r>
                      <a:r>
                        <a:rPr lang="en-AU" sz="8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278.0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$</a:t>
                      </a:r>
                      <a:r>
                        <a:rPr lang="en-AU" sz="8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7.5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$</a:t>
                      </a:r>
                      <a:r>
                        <a:rPr lang="en-AU" sz="8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7.5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75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t"/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Indirect Impact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$</a:t>
                      </a:r>
                      <a:r>
                        <a:rPr lang="en-AU" sz="8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103.9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$</a:t>
                      </a:r>
                      <a:r>
                        <a:rPr lang="en-AU" sz="8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49.0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$</a:t>
                      </a:r>
                      <a:r>
                        <a:rPr lang="en-AU" sz="8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33.6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451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t"/>
                      <a:r>
                        <a:rPr lang="en-AU" sz="800" b="1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Total Impact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1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$</a:t>
                      </a:r>
                      <a:r>
                        <a:rPr lang="en-AU" sz="800" b="1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381.9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1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$</a:t>
                      </a:r>
                      <a:r>
                        <a:rPr lang="en-AU" sz="800" b="1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56.5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1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$</a:t>
                      </a:r>
                      <a:r>
                        <a:rPr lang="en-AU" sz="800" b="1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41.1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1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526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211960" y="4941168"/>
          <a:ext cx="4826000" cy="847725"/>
        </p:xfrm>
        <a:graphic>
          <a:graphicData uri="http://schemas.openxmlformats.org/drawingml/2006/table">
            <a:tbl>
              <a:tblPr/>
              <a:tblGrid>
                <a:gridCol w="1216000"/>
                <a:gridCol w="902500"/>
                <a:gridCol w="902500"/>
                <a:gridCol w="902500"/>
                <a:gridCol w="902500"/>
              </a:tblGrid>
              <a:tr h="142875">
                <a:tc gridSpan="5">
                  <a:txBody>
                    <a:bodyPr/>
                    <a:lstStyle/>
                    <a:p>
                      <a:pPr algn="l" fontAlgn="t"/>
                      <a:r>
                        <a:rPr lang="en-AU" sz="800" b="1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Western Australia Operational Impacts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133350">
                <a:tc rowSpan="2">
                  <a:txBody>
                    <a:bodyPr/>
                    <a:lstStyle/>
                    <a:p>
                      <a:pPr algn="l" fontAlgn="t"/>
                      <a:r>
                        <a:rPr lang="en-AU" sz="800" b="1" i="0" u="none" strike="noStrike" dirty="0">
                          <a:solidFill>
                            <a:srgbClr val="FFFFFF"/>
                          </a:solidFill>
                          <a:latin typeface="Tahoma"/>
                        </a:rPr>
                        <a:t>Impact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1" i="0" u="none" strike="noStrike" dirty="0">
                          <a:solidFill>
                            <a:srgbClr val="FFFFFF"/>
                          </a:solidFill>
                          <a:latin typeface="Tahoma"/>
                        </a:rPr>
                        <a:t>Output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1" i="0" u="none" strike="noStrike" dirty="0">
                          <a:solidFill>
                            <a:srgbClr val="FFFFFF"/>
                          </a:solidFill>
                          <a:latin typeface="Tahoma"/>
                        </a:rPr>
                        <a:t>Gross Value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1" i="0" u="none" strike="noStrike" dirty="0">
                          <a:solidFill>
                            <a:srgbClr val="FFFFFF"/>
                          </a:solidFill>
                          <a:latin typeface="Tahoma"/>
                        </a:rPr>
                        <a:t>Income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1" i="0" u="none" strike="noStrike" dirty="0">
                          <a:solidFill>
                            <a:srgbClr val="FFFFFF"/>
                          </a:solidFill>
                          <a:latin typeface="Tahoma"/>
                        </a:rPr>
                        <a:t>Employment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F7F7F"/>
                    </a:solidFill>
                  </a:tcPr>
                </a:tc>
              </a:tr>
              <a:tr h="14287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1" i="0" u="none" strike="noStrike" dirty="0">
                          <a:solidFill>
                            <a:srgbClr val="FFFFFF"/>
                          </a:solidFill>
                          <a:latin typeface="Tahoma"/>
                        </a:rPr>
                        <a:t>($M)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1" i="0" u="none" strike="noStrike" dirty="0">
                          <a:solidFill>
                            <a:srgbClr val="FFFFFF"/>
                          </a:solidFill>
                          <a:latin typeface="Tahoma"/>
                        </a:rPr>
                        <a:t>Add ($M)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1" i="0" u="none" strike="noStrike" dirty="0">
                          <a:solidFill>
                            <a:srgbClr val="FFFFFF"/>
                          </a:solidFill>
                          <a:latin typeface="Tahoma"/>
                        </a:rPr>
                        <a:t>($M)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1" i="0" u="none" strike="noStrike" dirty="0">
                          <a:solidFill>
                            <a:srgbClr val="FFFFFF"/>
                          </a:solidFill>
                          <a:latin typeface="Tahoma"/>
                        </a:rPr>
                        <a:t>(FTE)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t"/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Direct Impact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$</a:t>
                      </a:r>
                      <a:r>
                        <a:rPr lang="en-AU" sz="8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278.0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$</a:t>
                      </a:r>
                      <a:r>
                        <a:rPr lang="en-AU" sz="8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7.5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$</a:t>
                      </a:r>
                      <a:r>
                        <a:rPr lang="en-AU" sz="8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7.5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75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t"/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Indirect Impact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$</a:t>
                      </a:r>
                      <a:r>
                        <a:rPr lang="en-AU" sz="8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258.4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$</a:t>
                      </a:r>
                      <a:r>
                        <a:rPr lang="en-AU" sz="8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115.8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$</a:t>
                      </a:r>
                      <a:r>
                        <a:rPr lang="en-AU" sz="8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66.6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964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t"/>
                      <a:r>
                        <a:rPr lang="en-AU" sz="800" b="1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Total Impact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1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$</a:t>
                      </a:r>
                      <a:r>
                        <a:rPr lang="en-AU" sz="800" b="1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536.5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1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$</a:t>
                      </a:r>
                      <a:r>
                        <a:rPr lang="en-AU" sz="800" b="1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123.3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1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$</a:t>
                      </a:r>
                      <a:r>
                        <a:rPr lang="en-AU" sz="800" b="1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74.1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1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1,039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4211960" y="2204864"/>
            <a:ext cx="4824536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Operational Impacts on Port </a:t>
            </a:r>
            <a:r>
              <a:rPr lang="en-US" sz="1100" b="1" dirty="0">
                <a:solidFill>
                  <a:srgbClr val="333333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H</a:t>
            </a: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edland LGA</a:t>
            </a:r>
            <a:endParaRPr kumimoji="0" lang="en-A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4139952" y="3284984"/>
            <a:ext cx="2617819" cy="2000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Source: AEC</a:t>
            </a:r>
            <a:r>
              <a:rPr kumimoji="0" lang="en-AU" sz="7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group</a:t>
            </a:r>
            <a:endParaRPr kumimoji="0" lang="en-A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4211960" y="4741113"/>
            <a:ext cx="4824536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Operational Impacts on WA</a:t>
            </a:r>
            <a:endParaRPr kumimoji="0" lang="en-A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4139952" y="5821233"/>
            <a:ext cx="2617819" cy="2000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Source: AEC</a:t>
            </a:r>
            <a:r>
              <a:rPr kumimoji="0" lang="en-AU" sz="7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group</a:t>
            </a:r>
            <a:endParaRPr kumimoji="0" lang="en-A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Economic </a:t>
            </a:r>
            <a:r>
              <a:rPr lang="en-AU" dirty="0"/>
              <a:t>Impact Assessment</a:t>
            </a:r>
            <a:br>
              <a:rPr lang="en-AU" dirty="0"/>
            </a:br>
            <a:r>
              <a:rPr lang="en-AU" sz="1600" dirty="0"/>
              <a:t>Results – </a:t>
            </a:r>
            <a:r>
              <a:rPr lang="en-AU" sz="1600" dirty="0" smtClean="0"/>
              <a:t>Operational Activity</a:t>
            </a:r>
            <a:endParaRPr lang="en-AU" sz="1600" dirty="0"/>
          </a:p>
        </p:txBody>
      </p:sp>
    </p:spTree>
    <p:extLst>
      <p:ext uri="{BB962C8B-B14F-4D97-AF65-F5344CB8AC3E}">
        <p14:creationId xmlns="" xmlns:p14="http://schemas.microsoft.com/office/powerpoint/2010/main" val="38500848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399" y="1371600"/>
            <a:ext cx="8788085" cy="1265312"/>
          </a:xfrm>
        </p:spPr>
        <p:txBody>
          <a:bodyPr/>
          <a:lstStyle/>
          <a:p>
            <a:r>
              <a:rPr lang="en-AU" sz="2000" dirty="0" smtClean="0"/>
              <a:t>A wide range of industries will benefit from operational activity, in particular:</a:t>
            </a:r>
          </a:p>
          <a:p>
            <a:pPr lvl="1"/>
            <a:r>
              <a:rPr lang="en-AU" sz="1400" dirty="0" smtClean="0"/>
              <a:t>Administrative and support services </a:t>
            </a:r>
            <a:r>
              <a:rPr lang="en-AU" sz="1400" smtClean="0"/>
              <a:t>(e.g., </a:t>
            </a:r>
            <a:r>
              <a:rPr lang="en-AU" sz="1400" dirty="0" smtClean="0"/>
              <a:t>cleaning services) and</a:t>
            </a:r>
          </a:p>
          <a:p>
            <a:pPr lvl="1"/>
            <a:r>
              <a:rPr lang="en-AU" sz="1400" smtClean="0"/>
              <a:t>Manufacturing.</a:t>
            </a:r>
            <a:endParaRPr lang="en-AU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86AF3C-8410-4B5E-8495-8334CF1AD6CE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1699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19849" y="3068960"/>
            <a:ext cx="3920637" cy="306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998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6594" y="3071339"/>
            <a:ext cx="3861390" cy="30219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531548" y="2809729"/>
            <a:ext cx="8448941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Impacts on Employment and Gross Value Added by Operational Activity,</a:t>
            </a:r>
            <a:r>
              <a:rPr kumimoji="0" lang="en-US" sz="1100" b="1" i="0" u="none" strike="noStrike" cap="none" normalizeH="0" dirty="0" smtClean="0">
                <a:ln>
                  <a:noFill/>
                </a:ln>
                <a:solidFill>
                  <a:srgbClr val="333333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by Industry, Port</a:t>
            </a:r>
            <a:r>
              <a:rPr kumimoji="0" lang="en-US" sz="1100" b="1" i="0" u="none" strike="noStrike" cap="none" normalizeH="0" dirty="0" smtClean="0">
                <a:ln>
                  <a:noFill/>
                </a:ln>
                <a:solidFill>
                  <a:srgbClr val="333333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Hedland (T) and WA</a:t>
            </a:r>
            <a:endParaRPr kumimoji="0" lang="en-A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514021" y="6037257"/>
            <a:ext cx="2617819" cy="2000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Source: AEC</a:t>
            </a:r>
            <a:r>
              <a:rPr kumimoji="0" lang="en-AU" sz="7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group</a:t>
            </a:r>
            <a:endParaRPr kumimoji="0" lang="en-A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Economic </a:t>
            </a:r>
            <a:r>
              <a:rPr lang="en-AU" dirty="0"/>
              <a:t>Impact Assessment</a:t>
            </a:r>
            <a:br>
              <a:rPr lang="en-AU" dirty="0"/>
            </a:br>
            <a:r>
              <a:rPr lang="en-AU" sz="1600" dirty="0"/>
              <a:t>Results – </a:t>
            </a:r>
            <a:r>
              <a:rPr lang="en-AU" sz="1600" dirty="0" smtClean="0"/>
              <a:t>Operational Activity</a:t>
            </a:r>
            <a:endParaRPr lang="en-AU" sz="1600" dirty="0"/>
          </a:p>
        </p:txBody>
      </p:sp>
    </p:spTree>
    <p:extLst>
      <p:ext uri="{BB962C8B-B14F-4D97-AF65-F5344CB8AC3E}">
        <p14:creationId xmlns="" xmlns:p14="http://schemas.microsoft.com/office/powerpoint/2010/main" val="10185095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2000" dirty="0" smtClean="0"/>
              <a:t>AEC</a:t>
            </a:r>
            <a:r>
              <a:rPr lang="en-AU" sz="2000" i="1" dirty="0" smtClean="0"/>
              <a:t>group</a:t>
            </a:r>
            <a:r>
              <a:rPr lang="en-AU" sz="2000" dirty="0" smtClean="0"/>
              <a:t> has analysed the opportunity cost to the Town of Port Hedland and the WA economies of the development not occurring.</a:t>
            </a:r>
          </a:p>
          <a:p>
            <a:r>
              <a:rPr lang="en-AU" sz="2000" dirty="0" smtClean="0"/>
              <a:t>Opportunity cost in this circumstances is measured by the capital expenditure proposed to take place that would otherwise not occur in the absence of the TWA</a:t>
            </a:r>
          </a:p>
          <a:p>
            <a:r>
              <a:rPr lang="en-AU" sz="2000" dirty="0" smtClean="0"/>
              <a:t>Calculated by allocating the capital expenditure (CapEx) to construction worker ratio for Pilbara Iron Ore projects (from ABARES data) to the assumed TWA capacity over time.</a:t>
            </a:r>
          </a:p>
          <a:p>
            <a:endParaRPr lang="en-AU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081B1C-6B11-4DEA-A349-35285703747F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Opportunity Cost</a:t>
            </a:r>
            <a:br>
              <a:rPr lang="en-AU" dirty="0" smtClean="0"/>
            </a:br>
            <a:r>
              <a:rPr lang="en-AU" sz="1600" dirty="0" smtClean="0"/>
              <a:t>Methodology and Assumptions</a:t>
            </a:r>
            <a:endParaRPr lang="en-AU" sz="1600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="" xmlns:p14="http://schemas.microsoft.com/office/powerpoint/2010/main" val="1786906378"/>
              </p:ext>
            </p:extLst>
          </p:nvPr>
        </p:nvGraphicFramePr>
        <p:xfrm>
          <a:off x="83840" y="4005064"/>
          <a:ext cx="5352256" cy="21760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4294236"/>
            <a:ext cx="5436097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Opportunity Cost</a:t>
            </a:r>
            <a:r>
              <a:rPr kumimoji="0" lang="en-US" sz="1100" b="1" i="0" u="none" strike="noStrike" cap="none" normalizeH="0" dirty="0" smtClean="0">
                <a:ln>
                  <a:noFill/>
                </a:ln>
                <a:solidFill>
                  <a:srgbClr val="333333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Methodology</a:t>
            </a:r>
            <a:endParaRPr kumimoji="0" lang="en-A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80617" y="5949280"/>
            <a:ext cx="1007007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hangingPunct="0"/>
            <a:r>
              <a:rPr lang="en-AU" sz="800" dirty="0">
                <a:latin typeface="Tahoma" pitchFamily="34" charset="0"/>
                <a:ea typeface="Times New Roman" pitchFamily="18" charset="0"/>
                <a:cs typeface="Tahoma" pitchFamily="34" charset="0"/>
              </a:rPr>
              <a:t>Source: AEC</a:t>
            </a:r>
            <a:r>
              <a:rPr lang="en-AU" sz="800" i="1" dirty="0">
                <a:latin typeface="Tahoma" pitchFamily="34" charset="0"/>
                <a:ea typeface="Times New Roman" pitchFamily="18" charset="0"/>
                <a:cs typeface="Tahoma" pitchFamily="34" charset="0"/>
              </a:rPr>
              <a:t>group</a:t>
            </a:r>
            <a:endParaRPr lang="en-AU" sz="6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5508104" y="4020840"/>
            <a:ext cx="3483496" cy="2151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AU" sz="2000" dirty="0" smtClean="0"/>
              <a:t>Assumptions include:</a:t>
            </a:r>
          </a:p>
          <a:p>
            <a:pPr lvl="1"/>
            <a:r>
              <a:rPr lang="en-AU" sz="1400" dirty="0" err="1" smtClean="0"/>
              <a:t>CapEx</a:t>
            </a:r>
            <a:r>
              <a:rPr lang="en-AU" sz="1400" dirty="0" smtClean="0"/>
              <a:t> to worker ratio of $1.81m per project</a:t>
            </a:r>
          </a:p>
          <a:p>
            <a:pPr lvl="1"/>
            <a:r>
              <a:rPr lang="en-AU" sz="1400" dirty="0" smtClean="0"/>
              <a:t>Average project length of two years</a:t>
            </a:r>
          </a:p>
          <a:p>
            <a:pPr lvl="1"/>
            <a:r>
              <a:rPr lang="en-AU" sz="1400" dirty="0" smtClean="0"/>
              <a:t>That the TWA is at capacity during its lifetime</a:t>
            </a:r>
          </a:p>
          <a:p>
            <a:pPr lvl="1"/>
            <a:r>
              <a:rPr lang="en-AU" sz="1400" dirty="0" smtClean="0"/>
              <a:t>That the full 10 year lease is exercised.</a:t>
            </a:r>
            <a:endParaRPr lang="en-AU" sz="1400" dirty="0"/>
          </a:p>
        </p:txBody>
      </p:sp>
    </p:spTree>
    <p:extLst>
      <p:ext uri="{BB962C8B-B14F-4D97-AF65-F5344CB8AC3E}">
        <p14:creationId xmlns="" xmlns:p14="http://schemas.microsoft.com/office/powerpoint/2010/main" val="17951851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Opportunity Cost</a:t>
            </a:r>
            <a:br>
              <a:rPr lang="en-AU" dirty="0" smtClean="0"/>
            </a:br>
            <a:r>
              <a:rPr lang="en-AU" sz="1600" dirty="0" smtClean="0"/>
              <a:t>Results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839200" cy="1481336"/>
          </a:xfrm>
        </p:spPr>
        <p:txBody>
          <a:bodyPr/>
          <a:lstStyle/>
          <a:p>
            <a:r>
              <a:rPr lang="en-AU" sz="2000" dirty="0" smtClean="0"/>
              <a:t>Total capital expenditure that will be supported by construction workers to be accommodated at the Precinct 3 TWA is $46.99b over the 10 years</a:t>
            </a:r>
          </a:p>
          <a:p>
            <a:r>
              <a:rPr lang="en-AU" sz="2000" dirty="0" smtClean="0"/>
              <a:t>Represents strong capacity to support both short-term and long-term project investment and development by BHP</a:t>
            </a:r>
          </a:p>
          <a:p>
            <a:r>
              <a:rPr lang="en-AU" sz="2000" dirty="0" smtClean="0"/>
              <a:t>$25.76b in Net Present Value terms at 8% discount rate.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081B1C-6B11-4DEA-A349-35285703747F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195736" y="3356992"/>
            <a:ext cx="439248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en-US" sz="1100" b="1" dirty="0" smtClean="0">
                <a:solidFill>
                  <a:srgbClr val="333333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Precinct </a:t>
            </a:r>
            <a:r>
              <a:rPr lang="en-US" sz="1100" b="1" dirty="0">
                <a:solidFill>
                  <a:srgbClr val="333333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3 TWA </a:t>
            </a:r>
            <a:r>
              <a:rPr lang="en-US" sz="1100" b="1" dirty="0" smtClean="0">
                <a:solidFill>
                  <a:srgbClr val="333333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Opportunity </a:t>
            </a: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Cost Results, Nominal and NPV</a:t>
            </a:r>
            <a:endParaRPr kumimoji="0" lang="en-A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95736" y="4725144"/>
            <a:ext cx="1007007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hangingPunct="0"/>
            <a:r>
              <a:rPr lang="en-AU" sz="800" dirty="0">
                <a:latin typeface="Tahoma" pitchFamily="34" charset="0"/>
                <a:ea typeface="Times New Roman" pitchFamily="18" charset="0"/>
                <a:cs typeface="Tahoma" pitchFamily="34" charset="0"/>
              </a:rPr>
              <a:t>Source: AEC</a:t>
            </a:r>
            <a:r>
              <a:rPr lang="en-AU" sz="800" i="1" dirty="0">
                <a:latin typeface="Tahoma" pitchFamily="34" charset="0"/>
                <a:ea typeface="Times New Roman" pitchFamily="18" charset="0"/>
                <a:cs typeface="Tahoma" pitchFamily="34" charset="0"/>
              </a:rPr>
              <a:t>group</a:t>
            </a:r>
            <a:endParaRPr lang="en-AU" sz="6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940213969"/>
              </p:ext>
            </p:extLst>
          </p:nvPr>
        </p:nvGraphicFramePr>
        <p:xfrm>
          <a:off x="2627784" y="3645023"/>
          <a:ext cx="3528392" cy="1008112"/>
        </p:xfrm>
        <a:graphic>
          <a:graphicData uri="http://schemas.openxmlformats.org/drawingml/2006/table">
            <a:tbl>
              <a:tblPr firstRow="1" firstCol="1" bandRow="1">
                <a:tableStyleId>{17292A2E-F333-43FB-9621-5CBBE7FDCDCB}</a:tableStyleId>
              </a:tblPr>
              <a:tblGrid>
                <a:gridCol w="2160240"/>
                <a:gridCol w="1368152"/>
              </a:tblGrid>
              <a:tr h="2880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Opportunity Cost</a:t>
                      </a:r>
                      <a:endParaRPr lang="en-AU" sz="1400" dirty="0">
                        <a:effectLst/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103190" marR="103190" marT="33992" marB="33992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Value</a:t>
                      </a:r>
                      <a:endParaRPr lang="en-AU" sz="1400" dirty="0">
                        <a:effectLst/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103190" marR="103190" marT="33992" marB="33992" anchor="b"/>
                </a:tc>
              </a:tr>
              <a:tr h="3600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Nominal</a:t>
                      </a:r>
                      <a:endParaRPr lang="en-AU" sz="1400" dirty="0">
                        <a:effectLst/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103190" marR="103190" marT="33992" marB="33992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 i="0" u="none" dirty="0" smtClean="0">
                          <a:effectLst/>
                        </a:rPr>
                        <a:t>$46.99b</a:t>
                      </a:r>
                    </a:p>
                  </a:txBody>
                  <a:tcPr marL="103190" marR="103190" marT="33992" marB="33992" anchor="b"/>
                </a:tc>
              </a:tr>
              <a:tr h="3600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NPV 8%</a:t>
                      </a:r>
                      <a:endParaRPr lang="en-AU" sz="1400" dirty="0">
                        <a:effectLst/>
                        <a:latin typeface="Tahoma"/>
                        <a:ea typeface="Times New Roman"/>
                        <a:cs typeface="Times New Roman"/>
                      </a:endParaRPr>
                    </a:p>
                  </a:txBody>
                  <a:tcPr marL="103190" marR="103190" marT="33992" marB="33992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 i="0" u="none" dirty="0" smtClean="0">
                          <a:effectLst/>
                        </a:rPr>
                        <a:t>$25.76b</a:t>
                      </a:r>
                      <a:endParaRPr lang="en-US" sz="1400" b="0" i="0" u="none" dirty="0">
                        <a:effectLst/>
                      </a:endParaRPr>
                    </a:p>
                  </a:txBody>
                  <a:tcPr marL="103190" marR="103190" marT="33992" marB="33992" anchor="b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1892849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Opportunity Cost</a:t>
            </a:r>
            <a:br>
              <a:rPr lang="en-AU" dirty="0" smtClean="0"/>
            </a:br>
            <a:r>
              <a:rPr lang="en-AU" sz="1600" dirty="0" smtClean="0"/>
              <a:t>Results</a:t>
            </a:r>
            <a:endParaRPr lang="en-AU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081B1C-6B11-4DEA-A349-35285703747F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-7027" y="1413937"/>
            <a:ext cx="587517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Capital Expenditure Supported by Accommodated Construction Workers (Nominal), 2012/13 to </a:t>
            </a:r>
            <a:r>
              <a:rPr kumimoji="0" lang="en-US" sz="1100" b="1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2023/24</a:t>
            </a:r>
            <a:endParaRPr kumimoji="0" lang="en-AU" sz="2800" b="1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35496" y="5605209"/>
            <a:ext cx="2617819" cy="2000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Source: AEC</a:t>
            </a:r>
            <a:r>
              <a:rPr kumimoji="0" lang="en-AU" sz="7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group</a:t>
            </a:r>
            <a:endParaRPr kumimoji="0" lang="en-A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5436096" y="1371600"/>
            <a:ext cx="3555504" cy="4800600"/>
          </a:xfrm>
        </p:spPr>
        <p:txBody>
          <a:bodyPr/>
          <a:lstStyle/>
          <a:p>
            <a:pPr lvl="0"/>
            <a:r>
              <a:rPr lang="en-AU" sz="2000" dirty="0"/>
              <a:t>Level of capital expenditure supported by workers accommodated by the Precinct 3 TWA will increase with growth </a:t>
            </a:r>
            <a:r>
              <a:rPr lang="en-AU" sz="2000" dirty="0" smtClean="0"/>
              <a:t>in TWA </a:t>
            </a:r>
            <a:r>
              <a:rPr lang="en-AU" sz="2000" dirty="0"/>
              <a:t>capacity over </a:t>
            </a:r>
            <a:r>
              <a:rPr lang="en-AU" sz="2000" dirty="0" smtClean="0"/>
              <a:t>time.</a:t>
            </a:r>
            <a:endParaRPr lang="en-AU" sz="2000" dirty="0"/>
          </a:p>
          <a:p>
            <a:pPr lvl="0"/>
            <a:r>
              <a:rPr lang="en-AU" sz="2000" dirty="0" smtClean="0"/>
              <a:t>To exceed </a:t>
            </a:r>
            <a:r>
              <a:rPr lang="en-AU" sz="2000" dirty="0"/>
              <a:t>$5b of </a:t>
            </a:r>
            <a:r>
              <a:rPr lang="en-AU" sz="2000" dirty="0" smtClean="0"/>
              <a:t>supportable capital </a:t>
            </a:r>
            <a:r>
              <a:rPr lang="en-AU" sz="2000" dirty="0"/>
              <a:t>expenditure per year from 2017/18 </a:t>
            </a:r>
            <a:r>
              <a:rPr lang="en-AU" sz="2000" dirty="0" smtClean="0"/>
              <a:t>onwards.</a:t>
            </a:r>
            <a:endParaRPr lang="en-AU" sz="20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70" y="1988840"/>
            <a:ext cx="5400434" cy="35281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6362902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Impact on Services and Facilities</a:t>
            </a:r>
            <a:br>
              <a:rPr lang="en-AU" dirty="0" smtClean="0"/>
            </a:br>
            <a:r>
              <a:rPr lang="en-AU" sz="1600" dirty="0" smtClean="0"/>
              <a:t>Existing TWAs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2000" dirty="0" smtClean="0"/>
              <a:t>Up to 1,000 beds of the new TWA may be utilised to consolidate BHP’s workforce from existing TWAs and other accommodation</a:t>
            </a:r>
          </a:p>
          <a:p>
            <a:r>
              <a:rPr lang="en-AU" sz="2000" dirty="0" smtClean="0"/>
              <a:t>AEC</a:t>
            </a:r>
            <a:r>
              <a:rPr lang="en-AU" sz="2000" i="1" dirty="0" smtClean="0"/>
              <a:t>group</a:t>
            </a:r>
            <a:r>
              <a:rPr lang="en-AU" sz="2000" dirty="0" smtClean="0"/>
              <a:t> has estimated net additional demand for TWA accommodation </a:t>
            </a:r>
            <a:r>
              <a:rPr lang="en-AU" sz="2000" dirty="0"/>
              <a:t>over next 5 years </a:t>
            </a:r>
            <a:r>
              <a:rPr lang="en-AU" sz="2000" dirty="0" smtClean="0"/>
              <a:t>(extent of known forward </a:t>
            </a:r>
            <a:r>
              <a:rPr lang="en-AU" sz="2000" dirty="0"/>
              <a:t>iron ore mining and infrastructure </a:t>
            </a:r>
            <a:r>
              <a:rPr lang="en-AU" sz="2000" dirty="0" smtClean="0"/>
              <a:t>project pipeline)</a:t>
            </a:r>
          </a:p>
          <a:p>
            <a:r>
              <a:rPr lang="en-AU" sz="2000" dirty="0" smtClean="0"/>
              <a:t>Assumptions include:</a:t>
            </a:r>
          </a:p>
          <a:p>
            <a:pPr lvl="1"/>
            <a:r>
              <a:rPr lang="en-AU" sz="1400" dirty="0" smtClean="0"/>
              <a:t>Existing supply is currently fully occupied</a:t>
            </a:r>
          </a:p>
          <a:p>
            <a:pPr lvl="1"/>
            <a:r>
              <a:rPr lang="en-AU" sz="1400" dirty="0" smtClean="0"/>
              <a:t>100% of existing supply will become vacant every 5 years due to project completions</a:t>
            </a:r>
          </a:p>
          <a:p>
            <a:pPr lvl="1"/>
            <a:r>
              <a:rPr lang="en-AU" sz="1400" dirty="0" smtClean="0"/>
              <a:t>90% of project employment is FIFO</a:t>
            </a:r>
          </a:p>
          <a:p>
            <a:pPr lvl="1"/>
            <a:r>
              <a:rPr lang="en-AU" sz="1400" dirty="0" smtClean="0"/>
              <a:t>80% of FIFO workers require TWAs</a:t>
            </a:r>
          </a:p>
          <a:p>
            <a:pPr lvl="1"/>
            <a:r>
              <a:rPr lang="en-AU" sz="1400" dirty="0" smtClean="0"/>
              <a:t>75% of TWA capacity is required in </a:t>
            </a:r>
            <a:r>
              <a:rPr lang="en-AU" sz="1400" dirty="0" err="1" smtClean="0"/>
              <a:t>ToPH</a:t>
            </a:r>
            <a:endParaRPr lang="en-AU" sz="1400" dirty="0" smtClean="0"/>
          </a:p>
          <a:p>
            <a:pPr lvl="1"/>
            <a:r>
              <a:rPr lang="en-AU" sz="1400" dirty="0" smtClean="0"/>
              <a:t>Includes both construction and operational workforces.</a:t>
            </a:r>
            <a:endParaRPr lang="en-AU" sz="2000" dirty="0"/>
          </a:p>
          <a:p>
            <a:endParaRPr lang="en-AU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081B1C-6B11-4DEA-A349-35285703747F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2866205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41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79" y="1832193"/>
            <a:ext cx="5563763" cy="36357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Impact on Services and Facilities</a:t>
            </a:r>
            <a:br>
              <a:rPr lang="en-AU" dirty="0" smtClean="0"/>
            </a:br>
            <a:r>
              <a:rPr lang="en-AU" sz="1600" dirty="0" smtClean="0"/>
              <a:t>Existing TWAs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081B1C-6B11-4DEA-A349-35285703747F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-7027" y="1570583"/>
            <a:ext cx="5875171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b="1" dirty="0" smtClean="0">
                <a:solidFill>
                  <a:srgbClr val="333333"/>
                </a:solidFill>
                <a:latin typeface="Tahoma" pitchFamily="34" charset="0"/>
                <a:cs typeface="Tahoma" pitchFamily="34" charset="0"/>
              </a:rPr>
              <a:t>TWA Supply Gap, Town of Port Hedland, 2016</a:t>
            </a:r>
            <a:endParaRPr kumimoji="0" lang="en-A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35496" y="5533201"/>
            <a:ext cx="2617819" cy="2000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Source: AEC</a:t>
            </a:r>
            <a:r>
              <a:rPr kumimoji="0" lang="en-AU" sz="7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group</a:t>
            </a:r>
            <a:endParaRPr kumimoji="0" lang="en-A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 bwMode="auto">
          <a:xfrm>
            <a:off x="5400600" y="1371600"/>
            <a:ext cx="3707904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AU" sz="1800" dirty="0" smtClean="0"/>
              <a:t>In 2016, there will be a requirement for an additional 3,378 TWA beds in ToPH above current and proposed supply (including Precinct 3 TWA and potential Hospital site development in West End)</a:t>
            </a:r>
          </a:p>
          <a:p>
            <a:r>
              <a:rPr lang="en-AU" sz="1800" dirty="0" smtClean="0"/>
              <a:t>This is almost equivalent to the total capacity of current TWA supply (3,565 beds) in </a:t>
            </a:r>
            <a:r>
              <a:rPr lang="en-AU" sz="1800" dirty="0" err="1" smtClean="0"/>
              <a:t>ToPH</a:t>
            </a:r>
            <a:r>
              <a:rPr lang="en-AU" sz="1800" dirty="0" smtClean="0"/>
              <a:t>;</a:t>
            </a:r>
          </a:p>
          <a:p>
            <a:r>
              <a:rPr lang="en-AU" sz="1800" dirty="0" smtClean="0"/>
              <a:t>This requirement does not take into consideration demand from property and general infrastructure sectors</a:t>
            </a:r>
          </a:p>
          <a:p>
            <a:r>
              <a:rPr lang="en-AU" sz="1800" dirty="0" smtClean="0"/>
              <a:t>Existing TWA operators will continue to experience strong demand.</a:t>
            </a:r>
          </a:p>
          <a:p>
            <a:endParaRPr lang="en-AU" sz="1800" dirty="0"/>
          </a:p>
        </p:txBody>
      </p:sp>
    </p:spTree>
    <p:extLst>
      <p:ext uri="{BB962C8B-B14F-4D97-AF65-F5344CB8AC3E}">
        <p14:creationId xmlns="" xmlns:p14="http://schemas.microsoft.com/office/powerpoint/2010/main" val="28375728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Impact on Services and Facilities</a:t>
            </a:r>
            <a:br>
              <a:rPr lang="en-AU" dirty="0" smtClean="0"/>
            </a:br>
            <a:r>
              <a:rPr lang="en-AU" sz="1600" dirty="0" smtClean="0"/>
              <a:t>Light Industry/Bulky Goods</a:t>
            </a:r>
            <a:endParaRPr lang="en-AU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8104" y="1371600"/>
            <a:ext cx="3672408" cy="4800600"/>
          </a:xfrm>
        </p:spPr>
        <p:txBody>
          <a:bodyPr/>
          <a:lstStyle/>
          <a:p>
            <a:r>
              <a:rPr lang="en-AU" sz="1600" dirty="0" smtClean="0"/>
              <a:t>General/Light and Transport-based industrial land supply pipeline is steadily reducing (only 190ha available in 2010)</a:t>
            </a:r>
          </a:p>
          <a:p>
            <a:r>
              <a:rPr lang="en-AU" sz="1600" dirty="0" smtClean="0"/>
              <a:t>According to the </a:t>
            </a:r>
            <a:r>
              <a:rPr lang="en-AU" sz="1600" b="1" i="1" dirty="0" smtClean="0"/>
              <a:t>City Growth Plan</a:t>
            </a:r>
            <a:r>
              <a:rPr lang="en-AU" sz="1600" dirty="0" smtClean="0"/>
              <a:t>, there is currently only 6 years of theoretical supply left, though market already experiencing shortages due to lack of choice and site fragmentation</a:t>
            </a:r>
          </a:p>
          <a:p>
            <a:r>
              <a:rPr lang="en-AU" sz="1600" dirty="0" smtClean="0"/>
              <a:t>There is projected to be a Net Deficit in supply by 2017/18 rising to need for 240ha of additional zoned and serviced industrial land by 2031</a:t>
            </a:r>
          </a:p>
          <a:p>
            <a:r>
              <a:rPr lang="en-AU" sz="1600" dirty="0" smtClean="0"/>
              <a:t>Suggests Airport land would be well timed in providing market choice and meeting demand in </a:t>
            </a:r>
            <a:r>
              <a:rPr lang="en-AU" sz="1600" smtClean="0"/>
              <a:t>short-to-medium term.</a:t>
            </a:r>
            <a:endParaRPr lang="en-AU" sz="1600" dirty="0" smtClean="0"/>
          </a:p>
          <a:p>
            <a:pPr lvl="1"/>
            <a:endParaRPr lang="en-AU" sz="1600" dirty="0" smtClean="0"/>
          </a:p>
          <a:p>
            <a:pPr lvl="1"/>
            <a:endParaRPr lang="en-AU" sz="1600" dirty="0" smtClean="0"/>
          </a:p>
          <a:p>
            <a:pPr lvl="1"/>
            <a:endParaRPr lang="en-AU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081B1C-6B11-4DEA-A349-35285703747F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07505" y="1605717"/>
            <a:ext cx="5040560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105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General Industry and Transport and Logistics Land Supply Gap, Town of Port Hedland, 2011 to 2031 </a:t>
            </a:r>
            <a:endParaRPr kumimoji="0" lang="en-A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-36512" y="5605208"/>
            <a:ext cx="1152128" cy="2000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Source: AEC</a:t>
            </a:r>
            <a:r>
              <a:rPr kumimoji="0" lang="en-AU" sz="7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group</a:t>
            </a:r>
            <a:endParaRPr kumimoji="0" lang="en-A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93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70303"/>
            <a:ext cx="5562506" cy="36349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7615909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839200" cy="4649688"/>
          </a:xfrm>
        </p:spPr>
        <p:txBody>
          <a:bodyPr/>
          <a:lstStyle/>
          <a:p>
            <a:r>
              <a:rPr lang="en-AU" sz="2000" dirty="0" smtClean="0"/>
              <a:t>Current </a:t>
            </a:r>
            <a:r>
              <a:rPr lang="en-AU" sz="2000" dirty="0"/>
              <a:t>bulky goods supply limited, with business-to-business wholesalers (</a:t>
            </a:r>
            <a:r>
              <a:rPr lang="en-US" sz="2000" dirty="0"/>
              <a:t>Blackwoods and Auslec) accounting for </a:t>
            </a:r>
            <a:r>
              <a:rPr lang="en-US" sz="2000" dirty="0" smtClean="0"/>
              <a:t>majority</a:t>
            </a:r>
          </a:p>
          <a:p>
            <a:r>
              <a:rPr lang="en-US" sz="2000" dirty="0" smtClean="0"/>
              <a:t>Strong growth in population targeted under Pilbara Cities will support Bulky Goods floorspace demand in short- and long-term</a:t>
            </a:r>
          </a:p>
          <a:p>
            <a:r>
              <a:rPr lang="en-US" sz="2000" dirty="0" smtClean="0"/>
              <a:t>Will support establishment of more diversified retail offering to benefit of local residents and the attractiveness of Port Hedland in attracting workers</a:t>
            </a:r>
          </a:p>
          <a:p>
            <a:r>
              <a:rPr lang="en-US" sz="2000" dirty="0" smtClean="0"/>
              <a:t>Impact on existing providers likely limited to extent of business that targets </a:t>
            </a:r>
            <a:r>
              <a:rPr lang="en-US" sz="2000" smtClean="0"/>
              <a:t>general population.</a:t>
            </a:r>
            <a:endParaRPr lang="en-US" sz="2000" dirty="0" smtClean="0"/>
          </a:p>
          <a:p>
            <a:endParaRPr lang="en-US" sz="2000" dirty="0"/>
          </a:p>
          <a:p>
            <a:pPr marL="0" indent="0">
              <a:buNone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081B1C-6B11-4DEA-A349-35285703747F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Impact on Services and Facilities</a:t>
            </a:r>
            <a:br>
              <a:rPr lang="en-AU" dirty="0" smtClean="0"/>
            </a:br>
            <a:r>
              <a:rPr lang="en-AU" sz="1600" dirty="0" smtClean="0"/>
              <a:t>Light Industry/Bulky Goods</a:t>
            </a:r>
            <a:endParaRPr lang="en-AU" sz="1600" dirty="0"/>
          </a:p>
        </p:txBody>
      </p:sp>
    </p:spTree>
    <p:extLst>
      <p:ext uri="{BB962C8B-B14F-4D97-AF65-F5344CB8AC3E}">
        <p14:creationId xmlns="" xmlns:p14="http://schemas.microsoft.com/office/powerpoint/2010/main" val="797277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Overview</a:t>
            </a:r>
            <a:endParaRPr lang="en-AU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4128354915"/>
              </p:ext>
            </p:extLst>
          </p:nvPr>
        </p:nvGraphicFramePr>
        <p:xfrm>
          <a:off x="1691680" y="1371600"/>
          <a:ext cx="5832648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081B1C-6B11-4DEA-A349-35285703747F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129361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Conclusions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2000" dirty="0" smtClean="0"/>
              <a:t>Significant construction and operational impacts of Precinct 3 TWA on both Port Hedland (T) and WA economies</a:t>
            </a:r>
          </a:p>
          <a:p>
            <a:r>
              <a:rPr lang="en-AU" sz="2000" dirty="0" smtClean="0"/>
              <a:t>Opportunity cost of non-development is the loss to Port Hedland and WA economies of significant capital expenditure investment ($</a:t>
            </a:r>
            <a:r>
              <a:rPr lang="en-AU" sz="2000" dirty="0" smtClean="0"/>
              <a:t>46.99b </a:t>
            </a:r>
            <a:r>
              <a:rPr lang="en-AU" sz="2000" dirty="0" smtClean="0"/>
              <a:t>in nominal terms of iron ore mining and infrastructure projects)</a:t>
            </a:r>
          </a:p>
          <a:p>
            <a:r>
              <a:rPr lang="en-AU" sz="2000" dirty="0" smtClean="0"/>
              <a:t>There will continue to be a need for additional TWA capacity, above and beyond current supply and the delivery of Precinct 3 TWA. This will provide support to existing TWA operators in the event of any consolidation of workers by BHP into the Precinct 3 facility.</a:t>
            </a:r>
          </a:p>
          <a:p>
            <a:r>
              <a:rPr lang="en-AU" sz="2000" dirty="0" smtClean="0"/>
              <a:t>Light industry land supply is increasingly constrained and fragmented and lacks diversity and choice. Theoretical supply will be fully exhausted by 2016/17 but additional supply will be required within next two years</a:t>
            </a:r>
          </a:p>
          <a:p>
            <a:r>
              <a:rPr lang="en-AU" sz="2000" dirty="0" smtClean="0"/>
              <a:t>Current bulky goods supply is limited and demand is projected to grow strongly on back of Pilbara Cities population target. B2B suppliers will experience only minor impacts.</a:t>
            </a:r>
          </a:p>
          <a:p>
            <a:endParaRPr lang="en-AU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081B1C-6B11-4DEA-A349-35285703747F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2884577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References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1200" dirty="0" smtClean="0"/>
              <a:t>ABARES (</a:t>
            </a:r>
            <a:r>
              <a:rPr lang="en-AU" sz="1200" smtClean="0"/>
              <a:t>2011). </a:t>
            </a:r>
            <a:r>
              <a:rPr lang="en-AU" sz="1200" i="1" dirty="0" smtClean="0"/>
              <a:t>Mineral and Energy – Major Developments, April 2011</a:t>
            </a:r>
            <a:r>
              <a:rPr lang="en-AU" sz="1200" dirty="0" smtClean="0"/>
              <a:t>, Australian Bureau of Agricultural and Resources Economics and Sciences</a:t>
            </a:r>
            <a:r>
              <a:rPr lang="en-AU" sz="1200" smtClean="0"/>
              <a:t>, Canberra.</a:t>
            </a:r>
            <a:endParaRPr lang="en-AU" sz="1200" dirty="0" smtClean="0"/>
          </a:p>
          <a:p>
            <a:r>
              <a:rPr lang="en-AU" sz="1200" dirty="0" smtClean="0"/>
              <a:t>ABS (</a:t>
            </a:r>
            <a:r>
              <a:rPr lang="en-AU" sz="1200" smtClean="0"/>
              <a:t>2010a). </a:t>
            </a:r>
            <a:r>
              <a:rPr lang="en-AU" sz="1200" i="1" dirty="0" smtClean="0"/>
              <a:t>Australian National Accounts: Input-Output Tables – Electronic Publication, Final release </a:t>
            </a:r>
            <a:r>
              <a:rPr lang="en-AU" sz="1200" i="1" smtClean="0"/>
              <a:t>2006-07 tables</a:t>
            </a:r>
            <a:r>
              <a:rPr lang="en-AU" sz="1200" smtClean="0"/>
              <a:t>. Cat. No. 5209.0.55.001</a:t>
            </a:r>
            <a:r>
              <a:rPr lang="en-AU" sz="1200" dirty="0" smtClean="0"/>
              <a:t>, Australian Bureau of Statistics</a:t>
            </a:r>
            <a:r>
              <a:rPr lang="en-AU" sz="1200" smtClean="0"/>
              <a:t>, Canberra.</a:t>
            </a:r>
            <a:endParaRPr lang="en-AU" sz="1200" dirty="0" smtClean="0"/>
          </a:p>
          <a:p>
            <a:r>
              <a:rPr lang="en-AU" sz="1200" dirty="0" smtClean="0"/>
              <a:t>ABS (</a:t>
            </a:r>
            <a:r>
              <a:rPr lang="en-AU" sz="1200" smtClean="0"/>
              <a:t>2010b). </a:t>
            </a:r>
            <a:r>
              <a:rPr lang="en-AU" sz="1200" i="1" dirty="0" smtClean="0"/>
              <a:t>Number of Employed Persons by Industry of Employment (ANZSIC 93 all 4 digit classification levels) by all Place of Work LGAs </a:t>
            </a:r>
            <a:r>
              <a:rPr lang="en-AU" sz="1200" i="1" smtClean="0"/>
              <a:t>in Australia</a:t>
            </a:r>
            <a:r>
              <a:rPr lang="en-AU" sz="1200" smtClean="0"/>
              <a:t>. </a:t>
            </a:r>
            <a:r>
              <a:rPr lang="en-AU" sz="1200" dirty="0" smtClean="0"/>
              <a:t>Data provided by Information Consultancy Services, Australian Bureau of Statistics</a:t>
            </a:r>
            <a:r>
              <a:rPr lang="en-AU" sz="1200" smtClean="0"/>
              <a:t>, Brisbane.</a:t>
            </a:r>
            <a:endParaRPr lang="en-AU" sz="1200" dirty="0" smtClean="0"/>
          </a:p>
          <a:p>
            <a:r>
              <a:rPr lang="en-AU" sz="1200" dirty="0" smtClean="0"/>
              <a:t>BHP Billiton (</a:t>
            </a:r>
            <a:r>
              <a:rPr lang="en-AU" sz="1200" smtClean="0"/>
              <a:t>unpublished). </a:t>
            </a:r>
            <a:r>
              <a:rPr lang="en-AU" sz="1200" i="1" dirty="0" smtClean="0"/>
              <a:t>Private Treaty Between BHP Billiton and Town of Port Hedland – Development Proposal for Airport Land, 19 </a:t>
            </a:r>
            <a:r>
              <a:rPr lang="en-AU" sz="1200" i="1" smtClean="0"/>
              <a:t>July 2011</a:t>
            </a:r>
            <a:r>
              <a:rPr lang="en-AU" sz="1200" smtClean="0"/>
              <a:t>. </a:t>
            </a:r>
            <a:r>
              <a:rPr lang="en-AU" sz="1200" dirty="0" smtClean="0"/>
              <a:t>Confidential information provided by </a:t>
            </a:r>
            <a:r>
              <a:rPr lang="en-AU" sz="1200" smtClean="0"/>
              <a:t>BHP Billiton.</a:t>
            </a:r>
            <a:endParaRPr lang="en-AU" sz="1200" dirty="0" smtClean="0"/>
          </a:p>
          <a:p>
            <a:r>
              <a:rPr lang="en-AU" sz="1200" dirty="0"/>
              <a:t>Town of Port Hedland (</a:t>
            </a:r>
            <a:r>
              <a:rPr lang="en-AU" sz="1200"/>
              <a:t>2011</a:t>
            </a:r>
            <a:r>
              <a:rPr lang="en-AU" sz="1200" smtClean="0"/>
              <a:t>). </a:t>
            </a:r>
            <a:r>
              <a:rPr lang="en-AU" sz="1200" i="1" dirty="0"/>
              <a:t>DRAFT City Growth Plan, </a:t>
            </a:r>
            <a:r>
              <a:rPr lang="en-AU" sz="1200" dirty="0"/>
              <a:t>Town of Port Hedland, </a:t>
            </a:r>
            <a:r>
              <a:rPr lang="en-AU" sz="1200"/>
              <a:t>Western </a:t>
            </a:r>
            <a:r>
              <a:rPr lang="en-AU" sz="1200" smtClean="0"/>
              <a:t>Australia.</a:t>
            </a:r>
            <a:endParaRPr lang="en-AU" sz="1200" dirty="0"/>
          </a:p>
          <a:p>
            <a:r>
              <a:rPr lang="en-AU" sz="1200" dirty="0" smtClean="0"/>
              <a:t>Town of Port Hedland (</a:t>
            </a:r>
            <a:r>
              <a:rPr lang="en-AU" sz="1200" smtClean="0"/>
              <a:t>unpublished). </a:t>
            </a:r>
            <a:r>
              <a:rPr lang="en-AU" sz="1200" i="1" dirty="0" smtClean="0"/>
              <a:t>Cost estimates for </a:t>
            </a:r>
            <a:r>
              <a:rPr lang="en-AU" sz="1200" i="1" smtClean="0"/>
              <a:t>the TWA</a:t>
            </a:r>
            <a:r>
              <a:rPr lang="en-AU" sz="1200" smtClean="0"/>
              <a:t>. </a:t>
            </a:r>
            <a:r>
              <a:rPr lang="en-AU" sz="1200" dirty="0" smtClean="0"/>
              <a:t>Unpublished data provided via email, 20</a:t>
            </a:r>
            <a:r>
              <a:rPr lang="en-AU" sz="1200" baseline="30000" dirty="0" smtClean="0"/>
              <a:t>th</a:t>
            </a:r>
            <a:r>
              <a:rPr lang="en-AU" sz="1200" dirty="0" smtClean="0"/>
              <a:t> </a:t>
            </a:r>
            <a:r>
              <a:rPr lang="en-AU" sz="1200" smtClean="0"/>
              <a:t>September 2011. </a:t>
            </a:r>
            <a:endParaRPr lang="en-AU" sz="1200" dirty="0" smtClean="0"/>
          </a:p>
          <a:p>
            <a:r>
              <a:rPr lang="en-AU" sz="1200" dirty="0" smtClean="0"/>
              <a:t>West</a:t>
            </a:r>
            <a:r>
              <a:rPr lang="en-AU" sz="1200" smtClean="0"/>
              <a:t>, G. R. </a:t>
            </a:r>
            <a:r>
              <a:rPr lang="en-AU" sz="1200" dirty="0" smtClean="0"/>
              <a:t>(</a:t>
            </a:r>
            <a:r>
              <a:rPr lang="en-AU" sz="1200" smtClean="0"/>
              <a:t>1993). </a:t>
            </a:r>
            <a:r>
              <a:rPr lang="en-AU" sz="1200" i="1" dirty="0" smtClean="0"/>
              <a:t>User’s Guide, Input-Output Analysis for Practitioners An Interactive Input-Output Software Package </a:t>
            </a:r>
            <a:r>
              <a:rPr lang="en-AU" sz="1200" i="1" smtClean="0"/>
              <a:t>Version 7.1</a:t>
            </a:r>
            <a:r>
              <a:rPr lang="en-AU" sz="1200" smtClean="0"/>
              <a:t>. </a:t>
            </a:r>
            <a:r>
              <a:rPr lang="en-AU" sz="1200" dirty="0" smtClean="0"/>
              <a:t>Department </a:t>
            </a:r>
            <a:r>
              <a:rPr lang="en-AU" sz="1200" smtClean="0"/>
              <a:t>of Economics. </a:t>
            </a:r>
            <a:r>
              <a:rPr lang="en-AU" sz="1200" dirty="0" smtClean="0"/>
              <a:t>University </a:t>
            </a:r>
            <a:r>
              <a:rPr lang="en-AU" sz="1200" smtClean="0"/>
              <a:t>of Queensland.</a:t>
            </a:r>
            <a:endParaRPr lang="en-AU" sz="1200" dirty="0" smtClean="0"/>
          </a:p>
          <a:p>
            <a:r>
              <a:rPr lang="en-AU" sz="1200" dirty="0" smtClean="0"/>
              <a:t>WAPC (</a:t>
            </a:r>
            <a:r>
              <a:rPr lang="en-AU" sz="1200" smtClean="0"/>
              <a:t>2011). </a:t>
            </a:r>
            <a:r>
              <a:rPr lang="en-AU" sz="1200" i="1" dirty="0" smtClean="0"/>
              <a:t>Port Hedland Regional Hot Spots Land Supply Update</a:t>
            </a:r>
            <a:r>
              <a:rPr lang="en-AU" sz="1200" dirty="0" smtClean="0"/>
              <a:t>, Western Australian Planning Commission</a:t>
            </a:r>
            <a:r>
              <a:rPr lang="en-AU" sz="1200" smtClean="0"/>
              <a:t>, Perth.</a:t>
            </a:r>
            <a:endParaRPr lang="en-AU" sz="1200" dirty="0" smtClean="0"/>
          </a:p>
          <a:p>
            <a:endParaRPr lang="en-AU" sz="1200" dirty="0" smtClean="0"/>
          </a:p>
          <a:p>
            <a:endParaRPr lang="en-AU" sz="1200" dirty="0" smtClean="0"/>
          </a:p>
          <a:p>
            <a:endParaRPr lang="en-AU" sz="1200" dirty="0" smtClean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86AF3C-8410-4B5E-8495-8334CF1AD6CE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9292571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Contact AEC</a:t>
            </a:r>
            <a:r>
              <a:rPr lang="en-AU" i="1" dirty="0" smtClean="0"/>
              <a:t>group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r>
              <a:rPr lang="en-AU" b="1" dirty="0" smtClean="0"/>
              <a:t>Mark Wallace</a:t>
            </a:r>
          </a:p>
          <a:p>
            <a:pPr marL="0" indent="0">
              <a:buNone/>
            </a:pPr>
            <a:r>
              <a:rPr lang="en-AU" dirty="0" smtClean="0"/>
              <a:t>Senior Economist and Team Leader</a:t>
            </a:r>
          </a:p>
          <a:p>
            <a:pPr marL="0" indent="0">
              <a:buNone/>
            </a:pPr>
            <a:r>
              <a:rPr lang="en-AU" dirty="0" smtClean="0"/>
              <a:t>L18 Central Park, 152-158 St Georges Terrace, Perth</a:t>
            </a:r>
          </a:p>
          <a:p>
            <a:pPr marL="0" indent="0">
              <a:buNone/>
            </a:pPr>
            <a:r>
              <a:rPr lang="en-US" dirty="0"/>
              <a:t>T: +61 8 9288 4456</a:t>
            </a:r>
            <a:br>
              <a:rPr lang="en-US" dirty="0"/>
            </a:br>
            <a:r>
              <a:rPr lang="en-US" dirty="0"/>
              <a:t>F: +61 8 9288 4457</a:t>
            </a:r>
            <a:br>
              <a:rPr lang="en-US" dirty="0"/>
            </a:br>
            <a:r>
              <a:rPr lang="en-US" dirty="0"/>
              <a:t>M: 0431 676 254</a:t>
            </a:r>
            <a:br>
              <a:rPr lang="en-US" dirty="0"/>
            </a:br>
            <a:r>
              <a:rPr lang="en-US" dirty="0"/>
              <a:t>E: </a:t>
            </a:r>
            <a:r>
              <a:rPr lang="en-US" u="sng" dirty="0">
                <a:solidFill>
                  <a:schemeClr val="accent2"/>
                </a:solidFill>
              </a:rPr>
              <a:t>mark@aecgroupltd.com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W: </a:t>
            </a:r>
            <a:r>
              <a:rPr lang="en-US" u="sng" dirty="0">
                <a:solidFill>
                  <a:schemeClr val="accent2"/>
                </a:solidFill>
              </a:rPr>
              <a:t>http://www.aecgroupltd.com</a:t>
            </a:r>
            <a:endParaRPr lang="en-AU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081B1C-6B11-4DEA-A349-35285703747F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690254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Introduction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2000" dirty="0" smtClean="0"/>
              <a:t>AEC</a:t>
            </a:r>
            <a:r>
              <a:rPr lang="en-AU" sz="2000" i="1" dirty="0" smtClean="0"/>
              <a:t>group</a:t>
            </a:r>
            <a:r>
              <a:rPr lang="en-AU" sz="2000" dirty="0" smtClean="0"/>
              <a:t> was engaged by the Town of Port Hedland (ToPH) to provide high level economic analysis of the proposed deal with BHP.</a:t>
            </a:r>
          </a:p>
          <a:p>
            <a:r>
              <a:rPr lang="en-AU" sz="2000" dirty="0" smtClean="0"/>
              <a:t>This deal would entail:</a:t>
            </a:r>
          </a:p>
          <a:p>
            <a:pPr lvl="1"/>
            <a:r>
              <a:rPr lang="en-AU" sz="1800" dirty="0" smtClean="0"/>
              <a:t>Development of a 6,000 bed TWA in Precinct 3 (Airport) of ToPH on 60ha for a 10 year lease</a:t>
            </a:r>
          </a:p>
          <a:p>
            <a:pPr lvl="1"/>
            <a:r>
              <a:rPr lang="en-AU" sz="1800" dirty="0" smtClean="0"/>
              <a:t>In return , BHP will invest in the subdivision service costs necessary for ToPH to release 40-50ha of bulky goods/industrial land onto the market and 10ha for BHP for other uses. </a:t>
            </a:r>
          </a:p>
          <a:p>
            <a:r>
              <a:rPr lang="en-AU" sz="2400" dirty="0" smtClean="0"/>
              <a:t>This report entails:</a:t>
            </a:r>
          </a:p>
          <a:p>
            <a:pPr lvl="1"/>
            <a:r>
              <a:rPr lang="en-AU" sz="1800" dirty="0" smtClean="0"/>
              <a:t>Economic Impact Analysis of project/development expenditure</a:t>
            </a:r>
          </a:p>
          <a:p>
            <a:pPr lvl="1"/>
            <a:r>
              <a:rPr lang="en-AU" sz="1800" dirty="0" smtClean="0"/>
              <a:t>Opportunity cost analysis of non-development and</a:t>
            </a:r>
          </a:p>
          <a:p>
            <a:pPr lvl="1"/>
            <a:r>
              <a:rPr lang="en-AU" sz="1800" dirty="0" smtClean="0"/>
              <a:t>Commentary on the impact on service and facility providers.</a:t>
            </a:r>
          </a:p>
          <a:p>
            <a:pPr lvl="1"/>
            <a:endParaRPr lang="en-AU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F081B1C-6B11-4DEA-A349-35285703747F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52823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Economic Impact Assessment</a:t>
            </a:r>
            <a:br>
              <a:rPr lang="en-AU" dirty="0" smtClean="0"/>
            </a:br>
            <a:r>
              <a:rPr lang="en-AU" sz="1600" dirty="0" smtClean="0"/>
              <a:t>Methodology</a:t>
            </a:r>
            <a:endParaRPr lang="en-AU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AU" sz="2000" dirty="0" smtClean="0"/>
              <a:t>The economic impact assessment uses an Input-Output model to examine impacts of the proposed development in: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AU" sz="1400" dirty="0" smtClean="0"/>
              <a:t>Port Hedland Local Government Area (LGA) and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AU" sz="1400" smtClean="0"/>
              <a:t>Western Australia.</a:t>
            </a:r>
            <a:endParaRPr lang="en-AU" sz="1400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AU" sz="2000" dirty="0" smtClean="0"/>
              <a:t>Input-Output models have been developed for Port Hedland and Western Australia using: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AU" sz="1400" dirty="0" smtClean="0"/>
              <a:t>The Australian Input-Output Transaction Tables for 2006-07 as a parent table (ABS, 2010a) and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AU" sz="1400" dirty="0" smtClean="0"/>
              <a:t>A process of regionalising the parent table based on cross-industry location quotients and demand-supply pooling (as described in West, </a:t>
            </a:r>
            <a:r>
              <a:rPr lang="en-AU" sz="1400" smtClean="0"/>
              <a:t>1993). </a:t>
            </a:r>
            <a:endParaRPr lang="en-AU" sz="1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86AF3C-8410-4B5E-8495-8334CF1AD6CE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4139293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AU" sz="2000" dirty="0" smtClean="0"/>
              <a:t>Used to demonstrate how an increase in final demand for one industry affects a change in demand for, or production in, </a:t>
            </a:r>
            <a:r>
              <a:rPr lang="en-AU" sz="2000" smtClean="0"/>
              <a:t>other industries.</a:t>
            </a:r>
            <a:endParaRPr lang="en-AU" sz="2000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AU" sz="2000" dirty="0" smtClean="0"/>
              <a:t>Economic impacts can be traced via: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AU" sz="1400" b="1" dirty="0" smtClean="0"/>
              <a:t>Direct impacts</a:t>
            </a:r>
            <a:r>
              <a:rPr lang="en-AU" sz="1400" dirty="0" smtClean="0"/>
              <a:t>: from direct expenditure on goods and services and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AU" sz="1400" b="1" dirty="0" smtClean="0"/>
              <a:t>Flow-on impacts</a:t>
            </a:r>
            <a:r>
              <a:rPr lang="en-AU" sz="1400" dirty="0" smtClean="0"/>
              <a:t>: subsequent round effects of increased purchases by suppliers in response to </a:t>
            </a:r>
            <a:r>
              <a:rPr lang="en-AU" sz="1400" smtClean="0"/>
              <a:t>increased sales.</a:t>
            </a:r>
            <a:endParaRPr lang="en-AU" sz="1400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AU" sz="2000" dirty="0" smtClean="0"/>
              <a:t>Effects examined across four types of impacts: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AU" sz="1400" b="1" dirty="0" smtClean="0"/>
              <a:t>Output</a:t>
            </a:r>
            <a:r>
              <a:rPr lang="en-AU" sz="1400" dirty="0" smtClean="0"/>
              <a:t>: gross value of goods and </a:t>
            </a:r>
            <a:r>
              <a:rPr lang="en-AU" sz="1400" smtClean="0"/>
              <a:t>services transacted. </a:t>
            </a:r>
            <a:r>
              <a:rPr lang="en-AU" sz="1400" dirty="0" smtClean="0"/>
              <a:t>Can lead to double counting of some goods and services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AU" sz="1400" b="1" dirty="0" smtClean="0"/>
              <a:t>Value added</a:t>
            </a:r>
            <a:r>
              <a:rPr lang="en-AU" sz="1400" dirty="0" smtClean="0"/>
              <a:t>: value of output after deducting costs of goods and services used in the </a:t>
            </a:r>
            <a:r>
              <a:rPr lang="en-AU" sz="1400" smtClean="0"/>
              <a:t>production process. </a:t>
            </a:r>
            <a:r>
              <a:rPr lang="en-AU" sz="1400" dirty="0" smtClean="0"/>
              <a:t>Value added is the preferred measure for assessing economic impacts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AU" sz="1400" b="1" dirty="0" smtClean="0"/>
              <a:t>Income</a:t>
            </a:r>
            <a:r>
              <a:rPr lang="en-AU" sz="1400" dirty="0" smtClean="0"/>
              <a:t>: wages and salaries paid to employees and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AU" sz="1400" b="1" dirty="0" smtClean="0"/>
              <a:t>Employment</a:t>
            </a:r>
            <a:r>
              <a:rPr lang="en-AU" sz="1400" dirty="0" smtClean="0"/>
              <a:t>: employment positions generated by an economic shock, expressed in terms of full time equivalent (FTE</a:t>
            </a:r>
            <a:r>
              <a:rPr lang="en-AU" sz="1400" smtClean="0"/>
              <a:t>) positions.</a:t>
            </a:r>
            <a:endParaRPr lang="en-AU" sz="1400" dirty="0" smtClean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86AF3C-8410-4B5E-8495-8334CF1AD6CE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Economic Impact Assessment</a:t>
            </a:r>
            <a:br>
              <a:rPr lang="en-AU" dirty="0" smtClean="0"/>
            </a:br>
            <a:r>
              <a:rPr lang="en-AU" sz="1600" dirty="0" smtClean="0"/>
              <a:t>Outputs</a:t>
            </a:r>
            <a:endParaRPr lang="en-AU" dirty="0"/>
          </a:p>
        </p:txBody>
      </p:sp>
    </p:spTree>
    <p:extLst>
      <p:ext uri="{BB962C8B-B14F-4D97-AF65-F5344CB8AC3E}">
        <p14:creationId xmlns="" xmlns:p14="http://schemas.microsoft.com/office/powerpoint/2010/main" val="3644950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AU" sz="2000" dirty="0" smtClean="0"/>
              <a:t>Modelling assumes:</a:t>
            </a:r>
          </a:p>
          <a:p>
            <a:pPr lvl="1">
              <a:spcBef>
                <a:spcPts val="600"/>
              </a:spcBef>
            </a:pPr>
            <a:r>
              <a:rPr lang="en-AU" sz="1400" dirty="0" smtClean="0"/>
              <a:t>Constant returns to scale and no substitution between inputs</a:t>
            </a:r>
          </a:p>
          <a:p>
            <a:pPr lvl="1">
              <a:spcBef>
                <a:spcPts val="600"/>
              </a:spcBef>
            </a:pPr>
            <a:r>
              <a:rPr lang="en-AU" sz="1400" dirty="0" smtClean="0"/>
              <a:t>Production within an industry is homogenous across firms in that industry </a:t>
            </a:r>
            <a:r>
              <a:rPr lang="en-AU" sz="1400" smtClean="0"/>
              <a:t>(i.e., </a:t>
            </a:r>
            <a:r>
              <a:rPr lang="en-AU" sz="1400" dirty="0" smtClean="0"/>
              <a:t>same proportion of inputs are used by every firm in a given industry)</a:t>
            </a:r>
          </a:p>
          <a:p>
            <a:pPr lvl="1">
              <a:spcBef>
                <a:spcPts val="600"/>
              </a:spcBef>
            </a:pPr>
            <a:r>
              <a:rPr lang="en-AU" sz="1400" dirty="0" smtClean="0"/>
              <a:t>Each industry has only one primary output</a:t>
            </a:r>
          </a:p>
          <a:p>
            <a:pPr lvl="1">
              <a:spcBef>
                <a:spcPts val="600"/>
              </a:spcBef>
            </a:pPr>
            <a:r>
              <a:rPr lang="en-AU" sz="1400" dirty="0" smtClean="0"/>
              <a:t>The effect of carrying out a given level of production by one firm or many is the same</a:t>
            </a:r>
          </a:p>
          <a:p>
            <a:pPr lvl="1">
              <a:spcBef>
                <a:spcPts val="600"/>
              </a:spcBef>
            </a:pPr>
            <a:r>
              <a:rPr lang="en-AU" sz="1400" dirty="0" smtClean="0"/>
              <a:t>The economy examined is in equilibrium at given prices and</a:t>
            </a:r>
          </a:p>
          <a:p>
            <a:pPr lvl="1">
              <a:spcBef>
                <a:spcPts val="600"/>
              </a:spcBef>
            </a:pPr>
            <a:r>
              <a:rPr lang="en-AU" sz="1400" dirty="0" smtClean="0"/>
              <a:t>There are no capacity constraints so that the supply of each good is </a:t>
            </a:r>
            <a:r>
              <a:rPr lang="en-AU" sz="1400" smtClean="0"/>
              <a:t>perfectly elastic. </a:t>
            </a:r>
            <a:r>
              <a:rPr lang="en-AU" sz="1400" dirty="0" smtClean="0"/>
              <a:t>Each industry can supply whatever quantity is demanded of it and there are no </a:t>
            </a:r>
            <a:r>
              <a:rPr lang="en-AU" sz="1400" smtClean="0"/>
              <a:t>capital restrictions.</a:t>
            </a:r>
            <a:endParaRPr lang="en-AU" sz="1400" dirty="0" smtClean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86AF3C-8410-4B5E-8495-8334CF1AD6CE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Economic Impact Assessment</a:t>
            </a:r>
            <a:br>
              <a:rPr lang="en-AU" dirty="0" smtClean="0"/>
            </a:br>
            <a:r>
              <a:rPr lang="en-AU" sz="1600" dirty="0" smtClean="0"/>
              <a:t>Assumptions</a:t>
            </a:r>
            <a:endParaRPr lang="en-AU" dirty="0"/>
          </a:p>
        </p:txBody>
      </p:sp>
    </p:spTree>
    <p:extLst>
      <p:ext uri="{BB962C8B-B14F-4D97-AF65-F5344CB8AC3E}">
        <p14:creationId xmlns="" xmlns:p14="http://schemas.microsoft.com/office/powerpoint/2010/main" val="13827988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839200" cy="4865712"/>
          </a:xfrm>
        </p:spPr>
        <p:txBody>
          <a:bodyPr/>
          <a:lstStyle/>
          <a:p>
            <a:r>
              <a:rPr lang="en-AU" sz="2000" dirty="0" smtClean="0"/>
              <a:t>Capital Expenditure: $941 million</a:t>
            </a:r>
          </a:p>
          <a:p>
            <a:pPr lvl="1"/>
            <a:r>
              <a:rPr lang="en-AU" sz="1400" dirty="0" smtClean="0"/>
              <a:t>Sub-Division: $41 million</a:t>
            </a:r>
          </a:p>
          <a:p>
            <a:pPr lvl="1"/>
            <a:r>
              <a:rPr lang="en-AU" sz="1400" dirty="0" smtClean="0"/>
              <a:t>Stage 1 TWA (2012-13 to 2013-14): $300 million</a:t>
            </a:r>
          </a:p>
          <a:p>
            <a:pPr lvl="2"/>
            <a:r>
              <a:rPr lang="en-AU" sz="1400" dirty="0"/>
              <a:t>2</a:t>
            </a:r>
            <a:r>
              <a:rPr lang="en-AU" sz="1400" dirty="0" smtClean="0"/>
              <a:t>,000 beds at $150,000 per bed</a:t>
            </a:r>
          </a:p>
          <a:p>
            <a:pPr lvl="1"/>
            <a:r>
              <a:rPr lang="en-AU" sz="1400" dirty="0" smtClean="0"/>
              <a:t>Stage 2 TWA (2014-15): $300 million</a:t>
            </a:r>
          </a:p>
          <a:p>
            <a:pPr lvl="2"/>
            <a:r>
              <a:rPr lang="en-AU" sz="1400" dirty="0"/>
              <a:t>2</a:t>
            </a:r>
            <a:r>
              <a:rPr lang="en-AU" sz="1400" dirty="0" smtClean="0"/>
              <a:t>,000 beds at $150,000 per bed</a:t>
            </a:r>
          </a:p>
          <a:p>
            <a:pPr lvl="1"/>
            <a:r>
              <a:rPr lang="en-AU" sz="1400" dirty="0" smtClean="0"/>
              <a:t>Stage 3 TWA (2015-16 to 2016-17): $300 million</a:t>
            </a:r>
          </a:p>
          <a:p>
            <a:pPr lvl="2"/>
            <a:r>
              <a:rPr lang="en-AU" sz="1400" dirty="0" smtClean="0"/>
              <a:t>2,000 beds at $150,000 per bed</a:t>
            </a:r>
          </a:p>
          <a:p>
            <a:pPr marL="342900" lvl="2" indent="-342900"/>
            <a:r>
              <a:rPr lang="en-AU" sz="2000" dirty="0" smtClean="0">
                <a:ea typeface="+mn-ea"/>
                <a:cs typeface="+mn-cs"/>
              </a:rPr>
              <a:t>Comprised of:</a:t>
            </a:r>
          </a:p>
          <a:p>
            <a:pPr marL="800100" lvl="3" indent="-342900"/>
            <a:r>
              <a:rPr lang="en-AU" sz="1400" dirty="0" smtClean="0">
                <a:ea typeface="+mn-ea"/>
                <a:cs typeface="+mn-cs"/>
              </a:rPr>
              <a:t>Construction services: to undertake sub-division</a:t>
            </a:r>
          </a:p>
          <a:p>
            <a:pPr lvl="2"/>
            <a:r>
              <a:rPr lang="en-AU" sz="1400" dirty="0" smtClean="0"/>
              <a:t>100% undertaken within Port Hedland</a:t>
            </a:r>
          </a:p>
          <a:p>
            <a:pPr marL="800100" lvl="3" indent="-342900"/>
            <a:r>
              <a:rPr lang="en-AU" sz="1400" dirty="0" smtClean="0">
                <a:ea typeface="+mn-ea"/>
                <a:cs typeface="+mn-cs"/>
              </a:rPr>
              <a:t>Professional fees (e.g., design): assumed 12% of Stages 1, 2 and 3</a:t>
            </a:r>
          </a:p>
          <a:p>
            <a:pPr lvl="2"/>
            <a:r>
              <a:rPr lang="en-AU" sz="1400" dirty="0" smtClean="0"/>
              <a:t>0% undertaken in Port Hedland</a:t>
            </a:r>
          </a:p>
          <a:p>
            <a:pPr lvl="2"/>
            <a:r>
              <a:rPr lang="en-AU" sz="1400" dirty="0" smtClean="0"/>
              <a:t>75% undertaken in Western Australia</a:t>
            </a:r>
            <a:endParaRPr lang="en-AU" sz="1400" dirty="0" smtClean="0">
              <a:ea typeface="+mn-ea"/>
              <a:cs typeface="+mn-cs"/>
            </a:endParaRPr>
          </a:p>
          <a:p>
            <a:pPr marL="800100" lvl="3" indent="-342900"/>
            <a:r>
              <a:rPr lang="en-AU" sz="1400" dirty="0" smtClean="0">
                <a:ea typeface="+mn-ea"/>
                <a:cs typeface="+mn-cs"/>
              </a:rPr>
              <a:t>Residential construction: assumed 88% of Stages 1, 2 and 3</a:t>
            </a:r>
          </a:p>
          <a:p>
            <a:pPr lvl="2"/>
            <a:r>
              <a:rPr lang="en-AU" sz="1400" dirty="0" smtClean="0"/>
              <a:t>100% undertaken within Port Hedland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86AF3C-8410-4B5E-8495-8334CF1AD6CE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Economic Impact Assessment</a:t>
            </a:r>
            <a:br>
              <a:rPr lang="en-AU" dirty="0" smtClean="0"/>
            </a:br>
            <a:r>
              <a:rPr lang="en-AU" sz="1600" dirty="0" smtClean="0"/>
              <a:t>Model Drivers</a:t>
            </a:r>
            <a:endParaRPr lang="en-AU" sz="1600" dirty="0"/>
          </a:p>
        </p:txBody>
      </p:sp>
    </p:spTree>
    <p:extLst>
      <p:ext uri="{BB962C8B-B14F-4D97-AF65-F5344CB8AC3E}">
        <p14:creationId xmlns="" xmlns:p14="http://schemas.microsoft.com/office/powerpoint/2010/main" val="39344123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839200" cy="4865712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AU" sz="2000" dirty="0" smtClean="0"/>
              <a:t>For modelling purposes, TWA assumed to operate in a similar fashion to the accommodation industry in terms of goods and services required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AU" sz="2000" dirty="0" smtClean="0"/>
              <a:t>Direct impacts: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AU" sz="1400" dirty="0" smtClean="0"/>
              <a:t>Assumed employment of 75 FTE staff for management, administration and catering purposes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AU" sz="1400" dirty="0" smtClean="0"/>
              <a:t>Assumed average annual salary of staff of $100,000 per FTE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AU" sz="2000" dirty="0" smtClean="0"/>
              <a:t>To estimate indirect impacts, have assumed: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AU" sz="1400" dirty="0" smtClean="0"/>
              <a:t>Equivalent revenue of TWA (if operating as an accommodation establishment) of approximately $200 per bed per day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en-AU" sz="1400" dirty="0" smtClean="0"/>
              <a:t>For 6,000 beds (assuming 100% occupancy), equivalent output of $438 million per annum</a:t>
            </a:r>
          </a:p>
          <a:p>
            <a:pPr marL="800100" lvl="3" indent="-342900">
              <a:spcBef>
                <a:spcPts val="600"/>
              </a:spcBef>
              <a:spcAft>
                <a:spcPts val="600"/>
              </a:spcAft>
            </a:pPr>
            <a:r>
              <a:rPr lang="en-AU" sz="1400" dirty="0" smtClean="0">
                <a:ea typeface="+mn-ea"/>
                <a:cs typeface="+mn-cs"/>
              </a:rPr>
              <a:t>$438 million has been used in the Input-Output model to estimate indirect impacts </a:t>
            </a:r>
            <a:r>
              <a:rPr lang="en-AU" sz="1400" smtClean="0">
                <a:ea typeface="+mn-ea"/>
                <a:cs typeface="+mn-cs"/>
              </a:rPr>
              <a:t>(i.e., </a:t>
            </a:r>
            <a:r>
              <a:rPr lang="en-AU" sz="1400" dirty="0" smtClean="0">
                <a:ea typeface="+mn-ea"/>
                <a:cs typeface="+mn-cs"/>
              </a:rPr>
              <a:t>flow-on demand for support goods and services, such as building cleaning and maintenance services)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86AF3C-8410-4B5E-8495-8334CF1AD6CE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Economic Impact Assessment</a:t>
            </a:r>
            <a:br>
              <a:rPr lang="en-AU" dirty="0" smtClean="0"/>
            </a:br>
            <a:r>
              <a:rPr lang="en-AU" sz="1600" dirty="0" smtClean="0"/>
              <a:t>Model Drivers</a:t>
            </a:r>
            <a:endParaRPr lang="en-AU" sz="1600" dirty="0"/>
          </a:p>
        </p:txBody>
      </p:sp>
    </p:spTree>
    <p:extLst>
      <p:ext uri="{BB962C8B-B14F-4D97-AF65-F5344CB8AC3E}">
        <p14:creationId xmlns="" xmlns:p14="http://schemas.microsoft.com/office/powerpoint/2010/main" val="37174854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839200" cy="4865712"/>
          </a:xfrm>
        </p:spPr>
        <p:txBody>
          <a:bodyPr/>
          <a:lstStyle/>
          <a:p>
            <a:r>
              <a:rPr lang="en-AU" sz="2000" dirty="0" smtClean="0"/>
              <a:t>In total (over the entire construction phase), </a:t>
            </a:r>
            <a:r>
              <a:rPr lang="en-AU" sz="2000" b="1" i="1" dirty="0" smtClean="0"/>
              <a:t>construction activity </a:t>
            </a:r>
            <a:r>
              <a:rPr lang="en-AU" sz="2000" dirty="0" smtClean="0"/>
              <a:t>will directly and indirectly support in Port Hedland LGA approximately:</a:t>
            </a:r>
          </a:p>
          <a:p>
            <a:pPr lvl="1"/>
            <a:r>
              <a:rPr lang="en-AU" sz="1400" dirty="0" smtClean="0"/>
              <a:t>$1.3 billion in output</a:t>
            </a:r>
          </a:p>
          <a:p>
            <a:pPr lvl="1"/>
            <a:r>
              <a:rPr lang="en-AU" sz="1400" dirty="0" smtClean="0"/>
              <a:t>$390 million in value added activity</a:t>
            </a:r>
          </a:p>
          <a:p>
            <a:pPr lvl="1"/>
            <a:r>
              <a:rPr lang="en-AU" sz="1400" dirty="0" smtClean="0"/>
              <a:t>$250 million in wages and salaries and</a:t>
            </a:r>
          </a:p>
          <a:p>
            <a:pPr lvl="1"/>
            <a:r>
              <a:rPr lang="en-AU" sz="1400" dirty="0" smtClean="0"/>
              <a:t>2,350 FTE jobs.</a:t>
            </a:r>
          </a:p>
          <a:p>
            <a:pPr lvl="1"/>
            <a:endParaRPr lang="en-AU" sz="1400" dirty="0" smtClean="0"/>
          </a:p>
          <a:p>
            <a:pPr lvl="1"/>
            <a:endParaRPr lang="en-AU" sz="1400" dirty="0" smtClean="0"/>
          </a:p>
          <a:p>
            <a:r>
              <a:rPr lang="en-AU" sz="2000" dirty="0" smtClean="0"/>
              <a:t>In total, </a:t>
            </a:r>
            <a:r>
              <a:rPr lang="en-AU" sz="2000" b="1" i="1" dirty="0" smtClean="0"/>
              <a:t>construction activity </a:t>
            </a:r>
            <a:r>
              <a:rPr lang="en-AU" sz="2000" dirty="0" smtClean="0"/>
              <a:t>will support in Western Australia (including direct and indirect impacts), approximately:</a:t>
            </a:r>
          </a:p>
          <a:p>
            <a:pPr lvl="1"/>
            <a:r>
              <a:rPr lang="en-AU" sz="1400" dirty="0" smtClean="0"/>
              <a:t>$1.9 billion in output</a:t>
            </a:r>
          </a:p>
          <a:p>
            <a:pPr lvl="1"/>
            <a:r>
              <a:rPr lang="en-AU" sz="1400" dirty="0" smtClean="0"/>
              <a:t>$680 million in value added activity</a:t>
            </a:r>
          </a:p>
          <a:p>
            <a:pPr lvl="1"/>
            <a:r>
              <a:rPr lang="en-AU" sz="1400" dirty="0" smtClean="0"/>
              <a:t>$420 million in wages and salaries and</a:t>
            </a:r>
          </a:p>
          <a:p>
            <a:pPr lvl="1"/>
            <a:r>
              <a:rPr lang="en-AU" sz="1400" dirty="0" smtClean="0"/>
              <a:t>3,900 FTE jobs.</a:t>
            </a:r>
          </a:p>
          <a:p>
            <a:pPr lvl="1"/>
            <a:endParaRPr lang="en-AU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86AF3C-8410-4B5E-8495-8334CF1AD6CE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350859360"/>
              </p:ext>
            </p:extLst>
          </p:nvPr>
        </p:nvGraphicFramePr>
        <p:xfrm>
          <a:off x="4211960" y="4437112"/>
          <a:ext cx="4826000" cy="847725"/>
        </p:xfrm>
        <a:graphic>
          <a:graphicData uri="http://schemas.openxmlformats.org/drawingml/2006/table">
            <a:tbl>
              <a:tblPr/>
              <a:tblGrid>
                <a:gridCol w="1216000"/>
                <a:gridCol w="902500"/>
                <a:gridCol w="902500"/>
                <a:gridCol w="902500"/>
                <a:gridCol w="902500"/>
              </a:tblGrid>
              <a:tr h="142875">
                <a:tc gridSpan="5">
                  <a:txBody>
                    <a:bodyPr/>
                    <a:lstStyle/>
                    <a:p>
                      <a:pPr algn="l" fontAlgn="t"/>
                      <a:r>
                        <a:rPr lang="en-AU" sz="800" b="1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Western Australia Construction Impacts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133350">
                <a:tc rowSpan="2">
                  <a:txBody>
                    <a:bodyPr/>
                    <a:lstStyle/>
                    <a:p>
                      <a:pPr algn="l" fontAlgn="t"/>
                      <a:r>
                        <a:rPr lang="en-AU" sz="800" b="1" i="0" u="none" strike="noStrike" dirty="0">
                          <a:solidFill>
                            <a:srgbClr val="FFFFFF"/>
                          </a:solidFill>
                          <a:latin typeface="Tahoma"/>
                        </a:rPr>
                        <a:t>Impact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1" i="0" u="none" strike="noStrike" dirty="0">
                          <a:solidFill>
                            <a:srgbClr val="FFFFFF"/>
                          </a:solidFill>
                          <a:latin typeface="Tahoma"/>
                        </a:rPr>
                        <a:t>Output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1" i="0" u="none" strike="noStrike" dirty="0">
                          <a:solidFill>
                            <a:srgbClr val="FFFFFF"/>
                          </a:solidFill>
                          <a:latin typeface="Tahoma"/>
                        </a:rPr>
                        <a:t>Gross Value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1" i="0" u="none" strike="noStrike" dirty="0">
                          <a:solidFill>
                            <a:srgbClr val="FFFFFF"/>
                          </a:solidFill>
                          <a:latin typeface="Tahoma"/>
                        </a:rPr>
                        <a:t>Income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1" i="0" u="none" strike="noStrike" dirty="0">
                          <a:solidFill>
                            <a:srgbClr val="FFFFFF"/>
                          </a:solidFill>
                          <a:latin typeface="Tahoma"/>
                        </a:rPr>
                        <a:t>Employment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F7F7F"/>
                    </a:solidFill>
                  </a:tcPr>
                </a:tc>
              </a:tr>
              <a:tr h="14287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1" i="0" u="none" strike="noStrike" dirty="0">
                          <a:solidFill>
                            <a:srgbClr val="FFFFFF"/>
                          </a:solidFill>
                          <a:latin typeface="Tahoma"/>
                        </a:rPr>
                        <a:t>($M)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1" i="0" u="none" strike="noStrike" dirty="0">
                          <a:solidFill>
                            <a:srgbClr val="FFFFFF"/>
                          </a:solidFill>
                          <a:latin typeface="Tahoma"/>
                        </a:rPr>
                        <a:t>Add ($M)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1" i="0" u="none" strike="noStrike" dirty="0">
                          <a:solidFill>
                            <a:srgbClr val="FFFFFF"/>
                          </a:solidFill>
                          <a:latin typeface="Tahoma"/>
                        </a:rPr>
                        <a:t>($M)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1" i="0" u="none" strike="noStrike" dirty="0">
                          <a:solidFill>
                            <a:srgbClr val="FFFFFF"/>
                          </a:solidFill>
                          <a:latin typeface="Tahoma"/>
                        </a:rPr>
                        <a:t>(FTE)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t"/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Direct Impact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en-AU" sz="800" b="0" i="0" u="none" strike="noStrike">
                          <a:effectLst/>
                          <a:latin typeface="Tahoma"/>
                        </a:rPr>
                        <a:t>$914.0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en-AU" sz="800" b="0" i="0" u="none" strike="noStrike">
                          <a:effectLst/>
                          <a:latin typeface="Tahoma"/>
                        </a:rPr>
                        <a:t>$235.7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en-AU" sz="800" b="0" i="0" u="none" strike="noStrike">
                          <a:effectLst/>
                          <a:latin typeface="Tahoma"/>
                        </a:rPr>
                        <a:t>$90.0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en-AU" sz="800" b="0" i="0" u="none" strike="noStrike">
                          <a:effectLst/>
                          <a:latin typeface="Tahoma"/>
                        </a:rPr>
                        <a:t>$2,239.6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t"/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Indirect Impact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b="0" i="0" u="none" strike="noStrike">
                          <a:effectLst/>
                          <a:latin typeface="Tahoma"/>
                        </a:rPr>
                        <a:t>$1,008.5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b="0" i="0" u="none" strike="noStrike" dirty="0">
                          <a:effectLst/>
                          <a:latin typeface="Tahoma"/>
                        </a:rPr>
                        <a:t>$445.5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b="0" i="0" u="none" strike="noStrike">
                          <a:effectLst/>
                          <a:latin typeface="Tahoma"/>
                        </a:rPr>
                        <a:t>$253.5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b="0" i="0" u="none" strike="noStrike">
                          <a:effectLst/>
                          <a:latin typeface="Tahoma"/>
                        </a:rPr>
                        <a:t>$3,745.4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t"/>
                      <a:r>
                        <a:rPr lang="en-AU" sz="800" b="1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Total Impact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b="0" i="0" u="none" strike="noStrike" dirty="0">
                          <a:effectLst/>
                          <a:latin typeface="Tahoma"/>
                        </a:rPr>
                        <a:t>$1,922.5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b="0" i="0" u="none" strike="noStrike" dirty="0">
                          <a:effectLst/>
                          <a:latin typeface="Tahoma"/>
                        </a:rPr>
                        <a:t>$681.2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b="0" i="0" u="none" strike="noStrike" dirty="0">
                          <a:effectLst/>
                          <a:latin typeface="Tahoma"/>
                        </a:rPr>
                        <a:t>$343.6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AU" sz="800" b="0" i="0" u="none" strike="noStrike" dirty="0">
                          <a:effectLst/>
                          <a:latin typeface="Tahoma"/>
                        </a:rPr>
                        <a:t>$5,985.0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884046670"/>
              </p:ext>
            </p:extLst>
          </p:nvPr>
        </p:nvGraphicFramePr>
        <p:xfrm>
          <a:off x="4211960" y="2204864"/>
          <a:ext cx="4826000" cy="847725"/>
        </p:xfrm>
        <a:graphic>
          <a:graphicData uri="http://schemas.openxmlformats.org/drawingml/2006/table">
            <a:tbl>
              <a:tblPr/>
              <a:tblGrid>
                <a:gridCol w="1216000"/>
                <a:gridCol w="902500"/>
                <a:gridCol w="902500"/>
                <a:gridCol w="902500"/>
                <a:gridCol w="902500"/>
              </a:tblGrid>
              <a:tr h="142875">
                <a:tc gridSpan="5">
                  <a:txBody>
                    <a:bodyPr/>
                    <a:lstStyle/>
                    <a:p>
                      <a:pPr algn="l" fontAlgn="t"/>
                      <a:r>
                        <a:rPr lang="en-AU" sz="800" b="1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Port Hedland Construction Impacts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133350">
                <a:tc rowSpan="2">
                  <a:txBody>
                    <a:bodyPr/>
                    <a:lstStyle/>
                    <a:p>
                      <a:pPr algn="l" fontAlgn="t"/>
                      <a:r>
                        <a:rPr lang="en-AU" sz="800" b="1" i="0" u="none" strike="noStrike" dirty="0">
                          <a:solidFill>
                            <a:srgbClr val="FFFFFF"/>
                          </a:solidFill>
                          <a:latin typeface="Tahoma"/>
                        </a:rPr>
                        <a:t>Impact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1" i="0" u="none" strike="noStrike" dirty="0">
                          <a:solidFill>
                            <a:srgbClr val="FFFFFF"/>
                          </a:solidFill>
                          <a:latin typeface="Tahoma"/>
                        </a:rPr>
                        <a:t>Output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1" i="0" u="none" strike="noStrike" dirty="0">
                          <a:solidFill>
                            <a:srgbClr val="FFFFFF"/>
                          </a:solidFill>
                          <a:latin typeface="Tahoma"/>
                        </a:rPr>
                        <a:t>Gross Value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1" i="0" u="none" strike="noStrike" dirty="0">
                          <a:solidFill>
                            <a:srgbClr val="FFFFFF"/>
                          </a:solidFill>
                          <a:latin typeface="Tahoma"/>
                        </a:rPr>
                        <a:t>Income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1" i="0" u="none" strike="noStrike" dirty="0">
                          <a:solidFill>
                            <a:srgbClr val="FFFFFF"/>
                          </a:solidFill>
                          <a:latin typeface="Tahoma"/>
                        </a:rPr>
                        <a:t>Employment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F7F7F"/>
                    </a:solidFill>
                  </a:tcPr>
                </a:tc>
              </a:tr>
              <a:tr h="14287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1" i="0" u="none" strike="noStrike" dirty="0">
                          <a:solidFill>
                            <a:srgbClr val="FFFFFF"/>
                          </a:solidFill>
                          <a:latin typeface="Tahoma"/>
                        </a:rPr>
                        <a:t>($M)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1" i="0" u="none" strike="noStrike" dirty="0">
                          <a:solidFill>
                            <a:srgbClr val="FFFFFF"/>
                          </a:solidFill>
                          <a:latin typeface="Tahoma"/>
                        </a:rPr>
                        <a:t>Add ($M)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1" i="0" u="none" strike="noStrike" dirty="0">
                          <a:solidFill>
                            <a:srgbClr val="FFFFFF"/>
                          </a:solidFill>
                          <a:latin typeface="Tahoma"/>
                        </a:rPr>
                        <a:t>($M)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1" i="0" u="none" strike="noStrike" dirty="0">
                          <a:solidFill>
                            <a:srgbClr val="FFFFFF"/>
                          </a:solidFill>
                          <a:latin typeface="Tahoma"/>
                        </a:rPr>
                        <a:t>(FTE)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t"/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Direct Impact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$</a:t>
                      </a:r>
                      <a:r>
                        <a:rPr lang="en-AU" sz="8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833.0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$</a:t>
                      </a:r>
                      <a:r>
                        <a:rPr lang="en-AU" sz="8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202.3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$</a:t>
                      </a:r>
                      <a:r>
                        <a:rPr lang="en-AU" sz="8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114.1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1,124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t"/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Indirect Impact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$</a:t>
                      </a:r>
                      <a:r>
                        <a:rPr lang="en-AU" sz="8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446.6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$</a:t>
                      </a:r>
                      <a:r>
                        <a:rPr lang="en-AU" sz="8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186.0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0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$</a:t>
                      </a:r>
                      <a:r>
                        <a:rPr lang="en-AU" sz="800" b="0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136.9</a:t>
                      </a:r>
                      <a:endParaRPr lang="en-AU" sz="800" b="0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0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1,227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t"/>
                      <a:r>
                        <a:rPr lang="en-AU" sz="800" b="1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Total Impact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1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$</a:t>
                      </a:r>
                      <a:r>
                        <a:rPr lang="en-AU" sz="800" b="1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1,279.6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1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$</a:t>
                      </a:r>
                      <a:r>
                        <a:rPr lang="en-AU" sz="800" b="1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388.3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1" i="0" u="none" strike="noStrike">
                          <a:solidFill>
                            <a:srgbClr val="000000"/>
                          </a:solidFill>
                          <a:latin typeface="Tahoma"/>
                        </a:rPr>
                        <a:t>$</a:t>
                      </a:r>
                      <a:r>
                        <a:rPr lang="en-AU" sz="800" b="1" i="0" u="none" strike="noStrike" smtClean="0">
                          <a:solidFill>
                            <a:srgbClr val="000000"/>
                          </a:solidFill>
                          <a:latin typeface="Tahoma"/>
                        </a:rPr>
                        <a:t>251.0</a:t>
                      </a:r>
                      <a:endParaRPr lang="en-AU" sz="800" b="1" i="0" u="none" strike="noStrike" dirty="0">
                        <a:solidFill>
                          <a:srgbClr val="000000"/>
                        </a:solidFill>
                        <a:latin typeface="Tahoma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AU" sz="800" b="1" i="0" u="none" strike="noStrike" dirty="0">
                          <a:solidFill>
                            <a:srgbClr val="000000"/>
                          </a:solidFill>
                          <a:latin typeface="Tahoma"/>
                        </a:rPr>
                        <a:t>2,351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Economic Impact Assessment</a:t>
            </a:r>
            <a:br>
              <a:rPr lang="en-AU" dirty="0" smtClean="0"/>
            </a:br>
            <a:r>
              <a:rPr lang="en-AU" sz="1600" dirty="0" smtClean="0"/>
              <a:t>Results – Construction Activity</a:t>
            </a:r>
            <a:endParaRPr lang="en-AU" dirty="0"/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4211960" y="1988840"/>
            <a:ext cx="4824536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Construction Impacts on Port </a:t>
            </a:r>
            <a:r>
              <a:rPr lang="en-US" sz="1100" b="1" dirty="0">
                <a:solidFill>
                  <a:srgbClr val="333333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H</a:t>
            </a: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edland LGA</a:t>
            </a:r>
            <a:endParaRPr kumimoji="0" lang="en-A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4139952" y="3068960"/>
            <a:ext cx="2617819" cy="2000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Source: AEC</a:t>
            </a:r>
            <a:r>
              <a:rPr kumimoji="0" lang="en-AU" sz="7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group</a:t>
            </a:r>
            <a:endParaRPr kumimoji="0" lang="en-A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4211960" y="4221088"/>
            <a:ext cx="4824536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Construction Impacts on WA</a:t>
            </a:r>
            <a:endParaRPr kumimoji="0" lang="en-A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4139952" y="5301208"/>
            <a:ext cx="2617819" cy="2000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Source: AEC</a:t>
            </a:r>
            <a:r>
              <a:rPr kumimoji="0" lang="en-AU" sz="7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group</a:t>
            </a:r>
            <a:endParaRPr kumimoji="0" lang="en-A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5790816"/>
      </p:ext>
    </p:extLst>
  </p:cSld>
  <p:clrMapOvr>
    <a:masterClrMapping/>
  </p:clrMapOvr>
</p:sld>
</file>

<file path=ppt/theme/theme1.xml><?xml version="1.0" encoding="utf-8"?>
<a:theme xmlns:a="http://schemas.openxmlformats.org/drawingml/2006/main" name="AEC Powerpoint Template Jan-09">
  <a:themeElements>
    <a:clrScheme name="Office Them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AEC Powerpoint Template Jan-09</Template>
  <TotalTime>5801</TotalTime>
  <Words>2414</Words>
  <Application>Microsoft Office PowerPoint</Application>
  <PresentationFormat>On-screen Show (4:3)</PresentationFormat>
  <Paragraphs>330</Paragraphs>
  <Slides>22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AEC Powerpoint Template Jan-09</vt:lpstr>
      <vt:lpstr>Custom Design</vt:lpstr>
      <vt:lpstr>Bitmap Image</vt:lpstr>
      <vt:lpstr>Precinct 3 TWA  Economic Analysis</vt:lpstr>
      <vt:lpstr>Overview</vt:lpstr>
      <vt:lpstr>Introduction</vt:lpstr>
      <vt:lpstr>Economic Impact Assessment Methodology</vt:lpstr>
      <vt:lpstr>Economic Impact Assessment Outputs</vt:lpstr>
      <vt:lpstr>Economic Impact Assessment Assumptions</vt:lpstr>
      <vt:lpstr>Economic Impact Assessment Model Drivers</vt:lpstr>
      <vt:lpstr>Economic Impact Assessment Model Drivers</vt:lpstr>
      <vt:lpstr>Economic Impact Assessment Results – Construction Activity</vt:lpstr>
      <vt:lpstr>Economic Impact Assessment Results – Construction Activity</vt:lpstr>
      <vt:lpstr>Economic Impact Assessment Results – Operational Activity</vt:lpstr>
      <vt:lpstr>Economic Impact Assessment Results – Operational Activity</vt:lpstr>
      <vt:lpstr>Opportunity Cost Methodology and Assumptions</vt:lpstr>
      <vt:lpstr>Opportunity Cost Results</vt:lpstr>
      <vt:lpstr>Opportunity Cost Results</vt:lpstr>
      <vt:lpstr>Impact on Services and Facilities Existing TWAs</vt:lpstr>
      <vt:lpstr>Impact on Services and Facilities Existing TWAs</vt:lpstr>
      <vt:lpstr>Impact on Services and Facilities Light Industry/Bulky Goods</vt:lpstr>
      <vt:lpstr>Impact on Services and Facilities Light Industry/Bulky Goods</vt:lpstr>
      <vt:lpstr>Conclusions</vt:lpstr>
      <vt:lpstr>References</vt:lpstr>
      <vt:lpstr>Contact AECgroup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Case for Alstonville Station</dc:title>
  <dc:creator>mark</dc:creator>
  <cp:lastModifiedBy>N Octoman</cp:lastModifiedBy>
  <cp:revision>455</cp:revision>
  <cp:lastPrinted>2011-02-25T05:22:09Z</cp:lastPrinted>
  <dcterms:created xsi:type="dcterms:W3CDTF">2009-05-13T11:51:37Z</dcterms:created>
  <dcterms:modified xsi:type="dcterms:W3CDTF">2011-11-09T07:10:22Z</dcterms:modified>
</cp:coreProperties>
</file>