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4" r:id="rId2"/>
    <p:sldId id="256" r:id="rId3"/>
    <p:sldId id="303" r:id="rId4"/>
    <p:sldId id="283" r:id="rId5"/>
    <p:sldId id="337" r:id="rId6"/>
    <p:sldId id="260" r:id="rId7"/>
    <p:sldId id="271" r:id="rId8"/>
    <p:sldId id="299" r:id="rId9"/>
    <p:sldId id="356" r:id="rId10"/>
    <p:sldId id="306" r:id="rId11"/>
    <p:sldId id="357" r:id="rId12"/>
    <p:sldId id="308" r:id="rId13"/>
    <p:sldId id="342" r:id="rId14"/>
    <p:sldId id="358" r:id="rId15"/>
    <p:sldId id="343" r:id="rId16"/>
    <p:sldId id="335" r:id="rId17"/>
    <p:sldId id="340" r:id="rId18"/>
    <p:sldId id="344" r:id="rId19"/>
    <p:sldId id="345" r:id="rId20"/>
    <p:sldId id="353" r:id="rId21"/>
    <p:sldId id="348" r:id="rId22"/>
  </p:sldIdLst>
  <p:sldSz cx="9144000" cy="6858000" type="screen4x3"/>
  <p:notesSz cx="6708775" cy="98361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3300"/>
    <a:srgbClr val="FF9933"/>
    <a:srgbClr val="FBDFB7"/>
    <a:srgbClr val="FFDCB9"/>
    <a:srgbClr val="996633"/>
    <a:srgbClr val="FF5050"/>
    <a:srgbClr val="FF9966"/>
    <a:srgbClr val="66FFFF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91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5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67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0475" y="0"/>
            <a:ext cx="29067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CC46204-C420-435C-9BBB-E122428ADE86}" type="datetimeFigureOut">
              <a:rPr lang="en-US"/>
              <a:pPr>
                <a:defRPr/>
              </a:pPr>
              <a:t>11/22/2009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42438"/>
            <a:ext cx="290671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0475" y="9342438"/>
            <a:ext cx="290671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F659947-B8B6-4978-9ED1-4E518684A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67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0475" y="0"/>
            <a:ext cx="29067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3AE3436-9799-4174-8333-D8DF4454E7CA}" type="datetimeFigureOut">
              <a:rPr lang="en-US"/>
              <a:pPr>
                <a:defRPr/>
              </a:pPr>
              <a:t>11/22/2009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38188"/>
            <a:ext cx="4914900" cy="36877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513" y="4672013"/>
            <a:ext cx="5365750" cy="442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42438"/>
            <a:ext cx="290671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0475" y="9342438"/>
            <a:ext cx="290671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8AAFCD-F888-48A3-93A1-EB57EFCF7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26D5D8-837F-4970-A199-EF6950DBFEC2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A6A9E5-921A-49BF-8093-D92B645A0C9B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AAFCD-F888-48A3-93A1-EB57EFCF793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3750C6-DBC1-4821-90FD-C405839E757C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0A56D4-A6D9-42A4-A1AE-C304324A5802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0A56D4-A6D9-42A4-A1AE-C304324A5802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0A56D4-A6D9-42A4-A1AE-C304324A5802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AAFCD-F888-48A3-93A1-EB57EFCF793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3750C6-DBC1-4821-90FD-C405839E757C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AAFCD-F888-48A3-93A1-EB57EFCF793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AAFCD-F888-48A3-93A1-EB57EFCF793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84BE72-6F81-467A-B833-6ADEF7EF9979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AAFCD-F888-48A3-93A1-EB57EFCF793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8AAFCD-F888-48A3-93A1-EB57EFCF793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F2827F-3C9F-4BB6-8BBC-68D6A478DDE6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83524E-3A1B-4DBB-BF0B-7E7D256FF331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83524E-3A1B-4DBB-BF0B-7E7D256FF331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0A56D4-A6D9-42A4-A1AE-C304324A5802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013881-65A0-4876-89C0-EE9BD5C5970C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EFF3D4-3044-4FB9-8BE4-8448FBFF6A19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83524E-3A1B-4DBB-BF0B-7E7D256FF331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17A9-2A93-4CBA-932B-21B25B0CA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7033E-3889-4B8D-A753-BE8306A18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C85FB-3CCB-4655-B332-8335051A2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8977F-CDF4-4E16-98A8-D206B418E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A96D1-E796-40C7-B7FB-6E790CF4B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E97D-3595-4E29-B6E4-673B16B3D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B2CC3-B1D7-4BF5-A7FC-86026175F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D824C-D568-44F7-8B61-CDE8ED708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D9CD8-D7C6-47F2-9931-0B437012B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2C237-C04A-4D20-B8C5-5569FA41C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5C97F-CBBD-4F8E-AC65-615B4E6D4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8C462F6-7F8B-476F-B0C1-C9053970D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496237" y="2530475"/>
            <a:ext cx="6275372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 smtClean="0">
                <a:solidFill>
                  <a:srgbClr val="FFCC00"/>
                </a:solidFill>
              </a:rPr>
              <a:t>WATERFRONT  DEVELOPMENT OPPORTUNITIES </a:t>
            </a:r>
          </a:p>
          <a:p>
            <a:pPr algn="ctr">
              <a:spcAft>
                <a:spcPts val="1800"/>
              </a:spcAft>
            </a:pPr>
            <a:r>
              <a:rPr lang="en-US" dirty="0" smtClean="0">
                <a:solidFill>
                  <a:srgbClr val="FFC000"/>
                </a:solidFill>
              </a:rPr>
              <a:t>Spoil Bank and Pretty Pool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51" name="Text Box 14"/>
          <p:cNvSpPr txBox="1">
            <a:spLocks noChangeArrowheads="1"/>
          </p:cNvSpPr>
          <p:nvPr/>
        </p:nvSpPr>
        <p:spPr bwMode="auto">
          <a:xfrm>
            <a:off x="2784852" y="5034796"/>
            <a:ext cx="3668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dirty="0"/>
              <a:t>Council Workshop</a:t>
            </a:r>
          </a:p>
          <a:p>
            <a:pPr algn="ctr">
              <a:spcBef>
                <a:spcPct val="50000"/>
              </a:spcBef>
            </a:pPr>
            <a:r>
              <a:rPr lang="en-AU" sz="1200" i="1" dirty="0" smtClean="0"/>
              <a:t>November 11, </a:t>
            </a:r>
            <a:r>
              <a:rPr lang="en-AU" sz="1200" i="1" dirty="0"/>
              <a:t>2009</a:t>
            </a:r>
            <a:endParaRPr lang="en-US" sz="1200" i="1" dirty="0"/>
          </a:p>
        </p:txBody>
      </p:sp>
      <p:sp>
        <p:nvSpPr>
          <p:cNvPr id="2053" name="TextBox 11"/>
          <p:cNvSpPr txBox="1">
            <a:spLocks noChangeArrowheads="1"/>
          </p:cNvSpPr>
          <p:nvPr/>
        </p:nvSpPr>
        <p:spPr bwMode="auto">
          <a:xfrm>
            <a:off x="3517900" y="2225675"/>
            <a:ext cx="22320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FFC000"/>
                </a:solidFill>
              </a:rPr>
              <a:t>P o r t   H e d l a n d</a:t>
            </a:r>
          </a:p>
          <a:p>
            <a:endParaRPr lang="en-AU" dirty="0"/>
          </a:p>
        </p:txBody>
      </p:sp>
      <p:pic>
        <p:nvPicPr>
          <p:cNvPr id="10" name="Picture 9" descr="port hedland 11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3604700"/>
            <a:ext cx="1506645" cy="1080000"/>
          </a:xfrm>
          <a:prstGeom prst="rect">
            <a:avLst/>
          </a:prstGeom>
        </p:spPr>
      </p:pic>
      <p:pic>
        <p:nvPicPr>
          <p:cNvPr id="17" name="Picture 16" descr="untitled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4051" y="3604700"/>
            <a:ext cx="1440000" cy="1080000"/>
          </a:xfrm>
          <a:prstGeom prst="rect">
            <a:avLst/>
          </a:prstGeom>
        </p:spPr>
      </p:pic>
      <p:pic>
        <p:nvPicPr>
          <p:cNvPr id="12" name="Picture 11" descr="port hedland 1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1011" y="3604700"/>
            <a:ext cx="1620000" cy="1080000"/>
          </a:xfrm>
          <a:prstGeom prst="rect">
            <a:avLst/>
          </a:prstGeom>
        </p:spPr>
      </p:pic>
      <p:pic>
        <p:nvPicPr>
          <p:cNvPr id="14" name="Picture 13" descr="Mangroves - off Grey Road 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7897091" y="3604700"/>
            <a:ext cx="1246909" cy="1080000"/>
          </a:xfrm>
          <a:prstGeom prst="rect">
            <a:avLst/>
          </a:prstGeom>
        </p:spPr>
      </p:pic>
      <p:pic>
        <p:nvPicPr>
          <p:cNvPr id="18" name="Picture 17" descr="Cooke Point 2 - view from Pretty Poo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99685" y="3604700"/>
            <a:ext cx="1440000" cy="1080000"/>
          </a:xfrm>
          <a:prstGeom prst="rect">
            <a:avLst/>
          </a:prstGeom>
        </p:spPr>
      </p:pic>
      <p:pic>
        <p:nvPicPr>
          <p:cNvPr id="19" name="Picture 18" descr="Pretty Pool view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2725" y="3604700"/>
            <a:ext cx="1425246" cy="1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 Perspective Low Buil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18904" y="100739"/>
            <a:ext cx="8615009" cy="5284923"/>
          </a:xfrm>
          <a:prstGeom prst="rect">
            <a:avLst/>
          </a:prstGeom>
        </p:spPr>
      </p:pic>
      <p:pic>
        <p:nvPicPr>
          <p:cNvPr id="4" name="Picture 3" descr="Section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2956" y="5463153"/>
            <a:ext cx="8624807" cy="1294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695" y="570045"/>
            <a:ext cx="43989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2"/>
                </a:solidFill>
              </a:rPr>
              <a:t>Spoil </a:t>
            </a:r>
            <a:r>
              <a:rPr lang="en-AU" dirty="0" smtClean="0">
                <a:solidFill>
                  <a:schemeClr val="bg2"/>
                </a:solidFill>
              </a:rPr>
              <a:t>Bank Option</a:t>
            </a:r>
            <a:r>
              <a:rPr lang="en-AU" dirty="0" smtClean="0"/>
              <a:t> </a:t>
            </a:r>
            <a:r>
              <a:rPr lang="en-AU" sz="3600" b="1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AU" sz="1600" dirty="0" smtClean="0">
                <a:solidFill>
                  <a:schemeClr val="bg2"/>
                </a:solidFill>
              </a:rPr>
              <a:t>Lower </a:t>
            </a:r>
            <a:r>
              <a:rPr lang="en-AU" sz="1600" dirty="0" smtClean="0">
                <a:solidFill>
                  <a:schemeClr val="bg2"/>
                </a:solidFill>
              </a:rPr>
              <a:t>density </a:t>
            </a:r>
            <a:r>
              <a:rPr lang="en-AU" sz="1600" dirty="0" smtClean="0">
                <a:solidFill>
                  <a:schemeClr val="bg2"/>
                </a:solidFill>
              </a:rPr>
              <a:t>development </a:t>
            </a:r>
            <a:r>
              <a:rPr lang="en-US" sz="1400" i="1" dirty="0" smtClean="0">
                <a:solidFill>
                  <a:schemeClr val="bg2"/>
                </a:solidFill>
              </a:rPr>
              <a:t>- 3 </a:t>
            </a:r>
            <a:r>
              <a:rPr lang="en-US" sz="1400" i="1" dirty="0" err="1" smtClean="0">
                <a:solidFill>
                  <a:schemeClr val="bg2"/>
                </a:solidFill>
              </a:rPr>
              <a:t>storeys</a:t>
            </a:r>
            <a:r>
              <a:rPr lang="en-US" sz="1400" i="1" dirty="0" smtClean="0">
                <a:solidFill>
                  <a:schemeClr val="bg2"/>
                </a:solidFill>
              </a:rPr>
              <a:t> maximum</a:t>
            </a:r>
            <a:endParaRPr lang="en-AU" sz="14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ilbank Sections 500 inverse.jpg"/>
          <p:cNvPicPr>
            <a:picLocks noChangeAspect="1"/>
          </p:cNvPicPr>
          <p:nvPr/>
        </p:nvPicPr>
        <p:blipFill>
          <a:blip r:embed="rId3" cstate="print"/>
          <a:srcRect t="6423" b="59440"/>
          <a:stretch>
            <a:fillRect/>
          </a:stretch>
        </p:blipFill>
        <p:spPr>
          <a:xfrm>
            <a:off x="0" y="868546"/>
            <a:ext cx="9144000" cy="2206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424" y="3277892"/>
            <a:ext cx="637264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Tidal lagoon has a variable water level, up to 3.2m at high tide.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Water is separated from development by wide, landscaped terraces.</a:t>
            </a:r>
            <a:endParaRPr lang="en-AU" sz="1600" dirty="0"/>
          </a:p>
        </p:txBody>
      </p:sp>
      <p:pic>
        <p:nvPicPr>
          <p:cNvPr id="4" name="Picture 3" descr="Watefront terraces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205" y="4745547"/>
            <a:ext cx="1350000" cy="1800000"/>
          </a:xfrm>
          <a:prstGeom prst="rect">
            <a:avLst/>
          </a:prstGeom>
        </p:spPr>
      </p:pic>
      <p:pic>
        <p:nvPicPr>
          <p:cNvPr id="6" name="Picture 5" descr="Watefront terraces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6560" y="4745547"/>
            <a:ext cx="2706608" cy="1800000"/>
          </a:xfrm>
          <a:prstGeom prst="rect">
            <a:avLst/>
          </a:prstGeom>
        </p:spPr>
      </p:pic>
      <p:pic>
        <p:nvPicPr>
          <p:cNvPr id="8" name="Picture 7" descr="Watefront terraces beach 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545149" y="4745547"/>
            <a:ext cx="1923467" cy="1800000"/>
          </a:xfrm>
          <a:prstGeom prst="rect">
            <a:avLst/>
          </a:prstGeom>
        </p:spPr>
      </p:pic>
      <p:pic>
        <p:nvPicPr>
          <p:cNvPr id="9" name="Picture 8" descr="Watefront terraces beac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31111" y="4745547"/>
            <a:ext cx="2698683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H Perspective Low Buil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85355" y="3544243"/>
            <a:ext cx="4604434" cy="3060000"/>
          </a:xfrm>
          <a:prstGeom prst="rect">
            <a:avLst/>
          </a:prstGeom>
        </p:spPr>
      </p:pic>
      <p:pic>
        <p:nvPicPr>
          <p:cNvPr id="16" name="Picture 15" descr="PH Perspective Full Buil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80180" y="3551800"/>
            <a:ext cx="4443805" cy="3060000"/>
          </a:xfrm>
          <a:prstGeom prst="rect">
            <a:avLst/>
          </a:prstGeom>
        </p:spPr>
      </p:pic>
      <p:pic>
        <p:nvPicPr>
          <p:cNvPr id="17" name="Picture 16" descr="Low Build Groundpla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685354" y="120913"/>
            <a:ext cx="2765166" cy="3362876"/>
          </a:xfrm>
          <a:prstGeom prst="rect">
            <a:avLst/>
          </a:prstGeom>
        </p:spPr>
      </p:pic>
      <p:pic>
        <p:nvPicPr>
          <p:cNvPr id="18" name="Picture 17" descr="Full Build Groundpla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951083" y="128968"/>
            <a:ext cx="2666257" cy="33472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79504" y="2079980"/>
            <a:ext cx="1449436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Option </a:t>
            </a:r>
            <a:r>
              <a:rPr lang="en-AU" sz="3600" b="1" dirty="0" smtClean="0">
                <a:solidFill>
                  <a:srgbClr val="FF0000"/>
                </a:solidFill>
              </a:rPr>
              <a:t>2</a:t>
            </a:r>
          </a:p>
          <a:p>
            <a:pPr>
              <a:spcAft>
                <a:spcPts val="600"/>
              </a:spcAft>
            </a:pPr>
            <a:r>
              <a:rPr lang="en-AU" sz="1600" dirty="0" smtClean="0">
                <a:solidFill>
                  <a:srgbClr val="FFCC00"/>
                </a:solidFill>
              </a:rPr>
              <a:t>Lower density</a:t>
            </a:r>
          </a:p>
          <a:p>
            <a:r>
              <a:rPr lang="en-US" sz="1400" i="1" dirty="0" smtClean="0">
                <a:solidFill>
                  <a:srgbClr val="FFCC00"/>
                </a:solidFill>
              </a:rPr>
              <a:t>Tidal lagoon</a:t>
            </a:r>
            <a:endParaRPr lang="en-AU" sz="1400" i="1" dirty="0" smtClean="0">
              <a:solidFill>
                <a:srgbClr val="FFCC00"/>
              </a:solidFill>
            </a:endParaRPr>
          </a:p>
          <a:p>
            <a:endParaRPr lang="en-AU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6370" y="2079980"/>
            <a:ext cx="193139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Option </a:t>
            </a:r>
            <a:r>
              <a:rPr lang="en-AU" sz="3600" b="1" dirty="0" smtClean="0">
                <a:solidFill>
                  <a:srgbClr val="FF0000"/>
                </a:solidFill>
              </a:rPr>
              <a:t>1</a:t>
            </a:r>
          </a:p>
          <a:p>
            <a:pPr>
              <a:spcAft>
                <a:spcPts val="600"/>
              </a:spcAft>
            </a:pPr>
            <a:r>
              <a:rPr lang="en-AU" sz="1600" dirty="0" smtClean="0">
                <a:solidFill>
                  <a:srgbClr val="FFCC00"/>
                </a:solidFill>
              </a:rPr>
              <a:t>Higher density</a:t>
            </a:r>
          </a:p>
          <a:p>
            <a:r>
              <a:rPr lang="en-US" sz="1400" i="1" dirty="0" smtClean="0">
                <a:solidFill>
                  <a:srgbClr val="FFCC00"/>
                </a:solidFill>
              </a:rPr>
              <a:t>Fixed  water-level </a:t>
            </a:r>
            <a:endParaRPr lang="en-AU" sz="1400" i="1" dirty="0" smtClean="0">
              <a:solidFill>
                <a:srgbClr val="FFCC00"/>
              </a:solidFill>
            </a:endParaRPr>
          </a:p>
          <a:p>
            <a:endParaRPr lang="en-A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oke Point aerial.jpg"/>
          <p:cNvPicPr>
            <a:picLocks noChangeAspect="1"/>
          </p:cNvPicPr>
          <p:nvPr/>
        </p:nvPicPr>
        <p:blipFill>
          <a:blip r:embed="rId3" cstate="print"/>
          <a:srcRect l="1972" r="10158" b="9179"/>
          <a:stretch>
            <a:fillRect/>
          </a:stretch>
        </p:blipFill>
        <p:spPr>
          <a:xfrm>
            <a:off x="2580468" y="900232"/>
            <a:ext cx="6385301" cy="53533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8197" y="1247614"/>
            <a:ext cx="185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Pretty Pool Creek </a:t>
            </a:r>
            <a:endParaRPr lang="en-A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407391" y="1061634"/>
            <a:ext cx="702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Cooke</a:t>
            </a:r>
          </a:p>
          <a:p>
            <a:pPr algn="ctr"/>
            <a:r>
              <a:rPr lang="en-US" sz="1400" dirty="0" smtClean="0"/>
              <a:t>Point</a:t>
            </a:r>
            <a:endParaRPr lang="en-A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790929" y="6296034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Pretty Pool</a:t>
            </a:r>
            <a:endParaRPr lang="en-A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690807" y="3538780"/>
            <a:ext cx="11237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Wastewater</a:t>
            </a:r>
          </a:p>
          <a:p>
            <a:pPr algn="ctr"/>
            <a:r>
              <a:rPr lang="en-US" sz="1400" dirty="0" smtClean="0"/>
              <a:t>Treatment</a:t>
            </a:r>
          </a:p>
          <a:p>
            <a:pPr algn="ctr"/>
            <a:r>
              <a:rPr lang="en-US" sz="1400" dirty="0" smtClean="0"/>
              <a:t>plant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tty Pool base aerial.jpg"/>
          <p:cNvPicPr>
            <a:picLocks noChangeAspect="1"/>
          </p:cNvPicPr>
          <p:nvPr/>
        </p:nvPicPr>
        <p:blipFill>
          <a:blip r:embed="rId3" cstate="print"/>
          <a:srcRect l="905" b="1449"/>
          <a:stretch>
            <a:fillRect/>
          </a:stretch>
        </p:blipFill>
        <p:spPr>
          <a:xfrm>
            <a:off x="789325" y="767489"/>
            <a:ext cx="7912204" cy="5407688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3530683" y="1937336"/>
            <a:ext cx="5229844" cy="4803656"/>
            <a:chOff x="3088982" y="1588625"/>
            <a:chExt cx="5229844" cy="4803656"/>
          </a:xfrm>
        </p:grpSpPr>
        <p:pic>
          <p:nvPicPr>
            <p:cNvPr id="5" name="Picture 4" descr="Cullen Bay onlt.gif"/>
            <p:cNvPicPr>
              <a:picLocks noChangeAspect="1"/>
            </p:cNvPicPr>
            <p:nvPr/>
          </p:nvPicPr>
          <p:blipFill>
            <a:blip r:embed="rId4" cstate="print"/>
            <a:srcRect l="44205" t="35073" r="10081" b="4400"/>
            <a:stretch>
              <a:fillRect/>
            </a:stretch>
          </p:blipFill>
          <p:spPr>
            <a:xfrm>
              <a:off x="3088982" y="1588625"/>
              <a:ext cx="4180114" cy="380359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189204" y="6022949"/>
              <a:ext cx="2129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>
                  <a:solidFill>
                    <a:srgbClr val="FFC000"/>
                  </a:solidFill>
                </a:rPr>
                <a:t>Cullen Bay, Darwin</a:t>
              </a:r>
              <a:endParaRPr lang="en-AU" dirty="0">
                <a:solidFill>
                  <a:srgbClr val="FFC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4726" y="232474"/>
            <a:ext cx="518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Scale comparison with other waterfront developments:</a:t>
            </a:r>
            <a:r>
              <a:rPr lang="en-US" dirty="0" smtClean="0"/>
              <a:t> 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tty Pool base aerial.jpg"/>
          <p:cNvPicPr>
            <a:picLocks noChangeAspect="1"/>
          </p:cNvPicPr>
          <p:nvPr/>
        </p:nvPicPr>
        <p:blipFill>
          <a:blip r:embed="rId3" cstate="print"/>
          <a:srcRect l="905" b="2276"/>
          <a:stretch>
            <a:fillRect/>
          </a:stretch>
        </p:blipFill>
        <p:spPr>
          <a:xfrm>
            <a:off x="713179" y="805276"/>
            <a:ext cx="7912204" cy="53623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686133" y="1352717"/>
            <a:ext cx="5962239" cy="5388276"/>
            <a:chOff x="2267679" y="1004005"/>
            <a:chExt cx="5962239" cy="5388276"/>
          </a:xfrm>
        </p:grpSpPr>
        <p:pic>
          <p:nvPicPr>
            <p:cNvPr id="6" name="Picture 5" descr="Port bouvard only.gif"/>
            <p:cNvPicPr>
              <a:picLocks noChangeAspect="1"/>
            </p:cNvPicPr>
            <p:nvPr/>
          </p:nvPicPr>
          <p:blipFill>
            <a:blip r:embed="rId4" cstate="print"/>
            <a:srcRect l="34172" t="20787" r="14232" b="6090"/>
            <a:stretch>
              <a:fillRect/>
            </a:stretch>
          </p:blipFill>
          <p:spPr>
            <a:xfrm>
              <a:off x="2267679" y="1004005"/>
              <a:ext cx="4717997" cy="459505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31743" y="6022949"/>
              <a:ext cx="2698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>
                  <a:solidFill>
                    <a:srgbClr val="FFC000"/>
                  </a:solidFill>
                </a:rPr>
                <a:t>Port </a:t>
              </a:r>
              <a:r>
                <a:rPr lang="en-AU" dirty="0" err="1" smtClean="0">
                  <a:solidFill>
                    <a:srgbClr val="FFC000"/>
                  </a:solidFill>
                </a:rPr>
                <a:t>Bouvard</a:t>
              </a:r>
              <a:r>
                <a:rPr lang="en-AU" dirty="0" smtClean="0">
                  <a:solidFill>
                    <a:srgbClr val="FFC000"/>
                  </a:solidFill>
                </a:rPr>
                <a:t>, Mandurah</a:t>
              </a:r>
              <a:endParaRPr lang="en-AU" dirty="0">
                <a:solidFill>
                  <a:srgbClr val="FFC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4726" y="232474"/>
            <a:ext cx="518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Scale comparison with other waterfront developments:</a:t>
            </a:r>
            <a:r>
              <a:rPr lang="en-US" dirty="0" smtClean="0"/>
              <a:t> 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0305" y="1104927"/>
            <a:ext cx="6137129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20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Options for the Pretty Pool Creek area are determined by </a:t>
            </a:r>
          </a:p>
          <a:p>
            <a:pPr>
              <a:spcAft>
                <a:spcPts val="600"/>
              </a:spcAft>
            </a:pPr>
            <a:r>
              <a:rPr lang="en-AU" sz="20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how water levels are controlled:</a:t>
            </a:r>
            <a:endParaRPr lang="en-AU" sz="2000" i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/>
            <a:endParaRPr lang="en-AU" sz="2400" dirty="0" smtClean="0"/>
          </a:p>
          <a:p>
            <a:pPr marL="1163638" lvl="1" indent="-342900">
              <a:lnSpc>
                <a:spcPct val="200000"/>
              </a:lnSpc>
            </a:pPr>
            <a:r>
              <a:rPr lang="en-AU" sz="2400" dirty="0" smtClean="0"/>
              <a:t> </a:t>
            </a:r>
            <a:r>
              <a:rPr lang="en-AU" dirty="0" smtClean="0"/>
              <a:t>Option 1:</a:t>
            </a:r>
            <a:r>
              <a:rPr lang="en-AU" sz="2400" dirty="0" smtClean="0"/>
              <a:t>  </a:t>
            </a:r>
            <a:r>
              <a:rPr lang="en-AU" sz="2400" dirty="0" smtClean="0">
                <a:solidFill>
                  <a:srgbClr val="FF0000"/>
                </a:solidFill>
              </a:rPr>
              <a:t>Natural</a:t>
            </a:r>
            <a:r>
              <a:rPr lang="en-AU" sz="2400" dirty="0" smtClean="0"/>
              <a:t> </a:t>
            </a:r>
            <a:r>
              <a:rPr lang="en-AU" sz="1400" dirty="0" smtClean="0"/>
              <a:t>(no controls)</a:t>
            </a:r>
            <a:endParaRPr lang="en-AU" sz="1400" dirty="0" smtClean="0"/>
          </a:p>
          <a:p>
            <a:pPr marL="1163638" lvl="1" indent="-342900">
              <a:lnSpc>
                <a:spcPct val="200000"/>
              </a:lnSpc>
            </a:pPr>
            <a:r>
              <a:rPr lang="en-AU" sz="2400" dirty="0" smtClean="0"/>
              <a:t> </a:t>
            </a:r>
            <a:r>
              <a:rPr lang="en-AU" dirty="0" smtClean="0"/>
              <a:t>Option 2:</a:t>
            </a:r>
            <a:r>
              <a:rPr lang="en-AU" sz="2400" dirty="0" smtClean="0"/>
              <a:t>  </a:t>
            </a:r>
            <a:r>
              <a:rPr lang="en-AU" sz="2400" dirty="0" smtClean="0">
                <a:solidFill>
                  <a:srgbClr val="FF0000"/>
                </a:solidFill>
              </a:rPr>
              <a:t>Weir</a:t>
            </a:r>
            <a:endParaRPr lang="en-AU" sz="2400" dirty="0" smtClean="0">
              <a:solidFill>
                <a:srgbClr val="FF0000"/>
              </a:solidFill>
            </a:endParaRPr>
          </a:p>
          <a:p>
            <a:pPr marL="1163638" lvl="1" indent="-342900">
              <a:lnSpc>
                <a:spcPct val="200000"/>
              </a:lnSpc>
            </a:pPr>
            <a:r>
              <a:rPr lang="en-AU" sz="2400" dirty="0" smtClean="0"/>
              <a:t> </a:t>
            </a:r>
            <a:r>
              <a:rPr lang="en-AU" dirty="0" smtClean="0"/>
              <a:t>Option 3:</a:t>
            </a:r>
            <a:r>
              <a:rPr lang="en-AU" sz="2400" dirty="0" smtClean="0"/>
              <a:t>  </a:t>
            </a:r>
            <a:r>
              <a:rPr lang="en-AU" sz="2400" dirty="0" smtClean="0">
                <a:solidFill>
                  <a:srgbClr val="FF0000"/>
                </a:solidFill>
              </a:rPr>
              <a:t>Loch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505" y="199043"/>
            <a:ext cx="23776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Pretty Pool Option </a:t>
            </a:r>
            <a:r>
              <a:rPr lang="en-AU" sz="3600" b="1" dirty="0" smtClean="0">
                <a:solidFill>
                  <a:srgbClr val="FF0000"/>
                </a:solidFill>
              </a:rPr>
              <a:t>1</a:t>
            </a:r>
          </a:p>
          <a:p>
            <a:pPr algn="r"/>
            <a:r>
              <a:rPr lang="en-AU" dirty="0" smtClean="0">
                <a:solidFill>
                  <a:srgbClr val="FFCC00"/>
                </a:solidFill>
              </a:rPr>
              <a:t>Natural</a:t>
            </a:r>
          </a:p>
          <a:p>
            <a:pPr algn="r"/>
            <a:endParaRPr lang="en-AU" sz="1200" b="1" dirty="0"/>
          </a:p>
        </p:txBody>
      </p:sp>
      <p:pic>
        <p:nvPicPr>
          <p:cNvPr id="7" name="Picture 6" descr="port hedland 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2088" y="206814"/>
            <a:ext cx="2805193" cy="187012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96325" y="2138766"/>
            <a:ext cx="7253207" cy="4618495"/>
            <a:chOff x="2208508" y="2588217"/>
            <a:chExt cx="6641024" cy="4169044"/>
          </a:xfrm>
        </p:grpSpPr>
        <p:sp>
          <p:nvSpPr>
            <p:cNvPr id="9" name="Rectangle 8"/>
            <p:cNvSpPr/>
            <p:nvPr/>
          </p:nvSpPr>
          <p:spPr>
            <a:xfrm>
              <a:off x="2208508" y="2588217"/>
              <a:ext cx="6641024" cy="41690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8" name="Picture 7" descr="Pretty Pool Creek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527" y="2681206"/>
              <a:ext cx="6535508" cy="404505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868961" y="1122212"/>
            <a:ext cx="4022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water level control.</a:t>
            </a:r>
          </a:p>
          <a:p>
            <a:r>
              <a:rPr lang="en-US" sz="1400" dirty="0" smtClean="0"/>
              <a:t>Development takes advantage of existing    higher ground on Athol Street and Styles Road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244" y="400521"/>
            <a:ext cx="23776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Pretty Pool Option </a:t>
            </a:r>
            <a:r>
              <a:rPr lang="en-AU" sz="3600" b="1" dirty="0" smtClean="0">
                <a:solidFill>
                  <a:srgbClr val="FF0000"/>
                </a:solidFill>
              </a:rPr>
              <a:t>2</a:t>
            </a:r>
          </a:p>
          <a:p>
            <a:pPr algn="r"/>
            <a:r>
              <a:rPr lang="en-AU" dirty="0" smtClean="0">
                <a:solidFill>
                  <a:srgbClr val="FFCC00"/>
                </a:solidFill>
              </a:rPr>
              <a:t>Weir</a:t>
            </a:r>
          </a:p>
          <a:p>
            <a:pPr algn="r"/>
            <a:endParaRPr lang="en-AU" sz="1200" b="1" dirty="0"/>
          </a:p>
        </p:txBody>
      </p:sp>
      <p:pic>
        <p:nvPicPr>
          <p:cNvPr id="4" name="Picture 3" descr="A.14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6200000">
            <a:off x="6940219" y="-222956"/>
            <a:ext cx="1653325" cy="247119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19888" y="1937288"/>
            <a:ext cx="7595693" cy="4819973"/>
            <a:chOff x="1677994" y="2162014"/>
            <a:chExt cx="6753084" cy="4285281"/>
          </a:xfrm>
        </p:grpSpPr>
        <p:sp>
          <p:nvSpPr>
            <p:cNvPr id="6" name="Rectangle 5"/>
            <p:cNvSpPr/>
            <p:nvPr/>
          </p:nvSpPr>
          <p:spPr>
            <a:xfrm>
              <a:off x="1681566" y="2162014"/>
              <a:ext cx="6749512" cy="42852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" name="Picture 4" descr="Pretty Pool Wei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7994" y="2247254"/>
              <a:ext cx="6667843" cy="415413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171178" y="1269446"/>
            <a:ext cx="402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Water level is controlled by a weir with a road</a:t>
            </a:r>
          </a:p>
          <a:p>
            <a:r>
              <a:rPr lang="en-US" sz="1400" dirty="0" smtClean="0"/>
              <a:t>connection from Cooke Point to Pretty Pool 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244" y="400521"/>
            <a:ext cx="23776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Pretty Pool Option </a:t>
            </a:r>
            <a:r>
              <a:rPr lang="en-AU" sz="3600" b="1" dirty="0" smtClean="0">
                <a:solidFill>
                  <a:srgbClr val="FF0000"/>
                </a:solidFill>
              </a:rPr>
              <a:t>3</a:t>
            </a:r>
          </a:p>
          <a:p>
            <a:pPr algn="r"/>
            <a:r>
              <a:rPr lang="en-AU" dirty="0" smtClean="0">
                <a:solidFill>
                  <a:srgbClr val="FFCC00"/>
                </a:solidFill>
              </a:rPr>
              <a:t>Loch</a:t>
            </a:r>
          </a:p>
          <a:p>
            <a:pPr algn="r"/>
            <a:endParaRPr lang="en-AU" sz="1200" b="1" dirty="0"/>
          </a:p>
        </p:txBody>
      </p:sp>
      <p:pic>
        <p:nvPicPr>
          <p:cNvPr id="4" name="Picture 3" descr="Loch at Cullen Bay 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62053" y="189230"/>
            <a:ext cx="2645413" cy="1743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0180" y="1331439"/>
            <a:ext cx="4260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Water level is controlled by a loch which allows boat access to private docks and a public </a:t>
            </a:r>
            <a:r>
              <a:rPr lang="en-US" sz="1400" dirty="0" err="1" smtClean="0"/>
              <a:t>harbour</a:t>
            </a:r>
            <a:endParaRPr lang="en-AU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1363851" y="2022529"/>
            <a:ext cx="7663913" cy="4719234"/>
            <a:chOff x="1782103" y="2673458"/>
            <a:chExt cx="6277016" cy="3843579"/>
          </a:xfrm>
        </p:grpSpPr>
        <p:sp>
          <p:nvSpPr>
            <p:cNvPr id="8" name="Rectangle 7"/>
            <p:cNvSpPr/>
            <p:nvPr/>
          </p:nvSpPr>
          <p:spPr>
            <a:xfrm>
              <a:off x="1782305" y="2673458"/>
              <a:ext cx="6276814" cy="3843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Picture 6" descr="Pretty Pool Canal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2103" y="2750949"/>
              <a:ext cx="6199524" cy="370449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760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4263" y="1208868"/>
            <a:ext cx="3084677" cy="2193010"/>
          </a:xfrm>
          <a:prstGeom prst="rect">
            <a:avLst/>
          </a:prstGeom>
        </p:spPr>
      </p:pic>
      <p:pic>
        <p:nvPicPr>
          <p:cNvPr id="5" name="Picture 4" descr="403964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78857" y="4847094"/>
            <a:ext cx="2554076" cy="18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0248" y="2238801"/>
            <a:ext cx="4730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1600" dirty="0" smtClean="0"/>
              <a:t>Waterfront development creates</a:t>
            </a:r>
          </a:p>
          <a:p>
            <a:pPr marL="534988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 smtClean="0"/>
              <a:t>  </a:t>
            </a:r>
            <a:r>
              <a:rPr lang="en-AU" sz="1600" dirty="0" smtClean="0"/>
              <a:t>environmental benefits</a:t>
            </a:r>
          </a:p>
          <a:p>
            <a:pPr marL="534988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 smtClean="0"/>
              <a:t>  </a:t>
            </a:r>
            <a:r>
              <a:rPr lang="en-AU" sz="1600" dirty="0" smtClean="0"/>
              <a:t>special community places</a:t>
            </a:r>
            <a:endParaRPr lang="en-AU" sz="1600" dirty="0" smtClean="0"/>
          </a:p>
          <a:p>
            <a:pPr marL="534988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 smtClean="0"/>
              <a:t>  entertainment and </a:t>
            </a:r>
            <a:r>
              <a:rPr lang="en-AU" sz="1600" dirty="0" smtClean="0"/>
              <a:t>sporting opportunities </a:t>
            </a:r>
            <a:endParaRPr lang="en-AU" sz="1600" dirty="0" smtClean="0"/>
          </a:p>
          <a:p>
            <a:pPr marL="534988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 smtClean="0"/>
              <a:t>  </a:t>
            </a:r>
            <a:r>
              <a:rPr lang="en-AU" sz="1600" dirty="0" smtClean="0"/>
              <a:t>tourist attractions</a:t>
            </a:r>
            <a:endParaRPr lang="en-AU" sz="1600" dirty="0" smtClean="0"/>
          </a:p>
          <a:p>
            <a:pPr marL="534988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 smtClean="0"/>
              <a:t>  a wonderful place to live …</a:t>
            </a:r>
            <a:endParaRPr lang="en-A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233422" y="565816"/>
            <a:ext cx="1215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Water ...</a:t>
            </a:r>
            <a:endParaRPr lang="en-AU" sz="2400" i="1" dirty="0">
              <a:solidFill>
                <a:srgbClr val="FF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Darwin sunset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16354" y="4847094"/>
            <a:ext cx="1350000" cy="18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18114" y="1201119"/>
            <a:ext cx="544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… an important part of Port Hedland’s Indigenous history, </a:t>
            </a:r>
          </a:p>
          <a:p>
            <a:r>
              <a:rPr lang="en-US" sz="1600" dirty="0" smtClean="0"/>
              <a:t> </a:t>
            </a:r>
            <a:r>
              <a:rPr lang="en-US" sz="1600" dirty="0" smtClean="0"/>
              <a:t>    and a central role in its modern economy.  </a:t>
            </a:r>
            <a:endParaRPr lang="en-AU" sz="1600" dirty="0"/>
          </a:p>
        </p:txBody>
      </p:sp>
      <p:pic>
        <p:nvPicPr>
          <p:cNvPr id="10" name="Picture 9" descr="River 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41701" y="4847094"/>
            <a:ext cx="1836895" cy="1800000"/>
          </a:xfrm>
          <a:prstGeom prst="rect">
            <a:avLst/>
          </a:prstGeom>
        </p:spPr>
      </p:pic>
      <p:pic>
        <p:nvPicPr>
          <p:cNvPr id="13" name="Picture 12" descr="P503046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420436" y="5072094"/>
            <a:ext cx="1800000" cy="1350000"/>
          </a:xfrm>
          <a:prstGeom prst="rect">
            <a:avLst/>
          </a:prstGeom>
        </p:spPr>
      </p:pic>
      <p:pic>
        <p:nvPicPr>
          <p:cNvPr id="15" name="Picture 14" descr="B.3-16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 flipV="1">
            <a:off x="2362017" y="4847094"/>
            <a:ext cx="1199998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244" y="400521"/>
            <a:ext cx="23776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Pretty Pool Option </a:t>
            </a:r>
            <a:r>
              <a:rPr lang="en-AU" sz="3600" b="1" dirty="0" smtClean="0">
                <a:solidFill>
                  <a:srgbClr val="FF0000"/>
                </a:solidFill>
              </a:rPr>
              <a:t>3</a:t>
            </a:r>
          </a:p>
          <a:p>
            <a:pPr algn="r"/>
            <a:r>
              <a:rPr lang="en-AU" dirty="0" smtClean="0">
                <a:solidFill>
                  <a:srgbClr val="FFCC00"/>
                </a:solidFill>
              </a:rPr>
              <a:t>Loch</a:t>
            </a:r>
          </a:p>
          <a:p>
            <a:pPr algn="r"/>
            <a:endParaRPr lang="en-AU" sz="1200" b="1" dirty="0"/>
          </a:p>
        </p:txBody>
      </p:sp>
      <p:pic>
        <p:nvPicPr>
          <p:cNvPr id="6" name="Picture 5" descr="Cullen Bay 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1375" y="596161"/>
            <a:ext cx="4361173" cy="3270880"/>
          </a:xfrm>
          <a:prstGeom prst="rect">
            <a:avLst/>
          </a:prstGeom>
        </p:spPr>
      </p:pic>
      <p:pic>
        <p:nvPicPr>
          <p:cNvPr id="8" name="Picture 7" descr="Waterfront cafe 5.jpg"/>
          <p:cNvPicPr>
            <a:picLocks noChangeAspect="1"/>
          </p:cNvPicPr>
          <p:nvPr/>
        </p:nvPicPr>
        <p:blipFill>
          <a:blip r:embed="rId4" cstate="print"/>
          <a:srcRect l="14286" t="23110" r="3441"/>
          <a:stretch>
            <a:fillRect/>
          </a:stretch>
        </p:blipFill>
        <p:spPr>
          <a:xfrm>
            <a:off x="4618495" y="3963054"/>
            <a:ext cx="4393565" cy="2737392"/>
          </a:xfrm>
          <a:prstGeom prst="rect">
            <a:avLst/>
          </a:prstGeom>
        </p:spPr>
      </p:pic>
      <p:pic>
        <p:nvPicPr>
          <p:cNvPr id="9" name="Picture 8" descr="Seattle houseboats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708" y="3941389"/>
            <a:ext cx="4146665" cy="27657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201" y="1782304"/>
            <a:ext cx="383583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Fixed water-level and access to open water through the loch allows boats into the artificial lake, providing opportunities for: </a:t>
            </a:r>
          </a:p>
          <a:p>
            <a:pPr marL="449263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smtClean="0"/>
              <a:t> private boat docks</a:t>
            </a:r>
          </a:p>
          <a:p>
            <a:pPr marL="449263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smtClean="0"/>
              <a:t> a mixed-use village </a:t>
            </a:r>
            <a:r>
              <a:rPr lang="en-US" sz="1600" dirty="0" err="1" smtClean="0"/>
              <a:t>harbour</a:t>
            </a:r>
            <a:endParaRPr lang="en-US" sz="1600" dirty="0" smtClean="0"/>
          </a:p>
          <a:p>
            <a:pPr marL="449263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smtClean="0"/>
              <a:t> a houseboat community </a:t>
            </a:r>
            <a:endParaRPr lang="en-A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13007" y="1814051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Leave the river alone</a:t>
            </a:r>
            <a:endParaRPr lang="en-A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542504" y="4016477"/>
            <a:ext cx="3151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Connect Cooke Point and Pretty Pool</a:t>
            </a:r>
            <a:endParaRPr lang="en-A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6096000"/>
            <a:ext cx="1933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Create a boat harbour</a:t>
            </a:r>
            <a:endParaRPr lang="en-A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218039" y="146009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C000"/>
                </a:solidFill>
              </a:rPr>
              <a:t>1. Natural</a:t>
            </a:r>
            <a:endParaRPr lang="en-AU" dirty="0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8039" y="3662516"/>
            <a:ext cx="91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C000"/>
                </a:solidFill>
              </a:rPr>
              <a:t>2. Weir</a:t>
            </a:r>
            <a:endParaRPr lang="en-AU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18039" y="572729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C000"/>
                </a:solidFill>
              </a:rPr>
              <a:t>3. Loch</a:t>
            </a:r>
            <a:endParaRPr lang="en-AU" dirty="0">
              <a:solidFill>
                <a:srgbClr val="FFC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89674" y="179058"/>
            <a:ext cx="3308889" cy="2106942"/>
            <a:chOff x="2208508" y="2588217"/>
            <a:chExt cx="6641024" cy="4169044"/>
          </a:xfrm>
        </p:grpSpPr>
        <p:sp>
          <p:nvSpPr>
            <p:cNvPr id="17" name="Rectangle 16"/>
            <p:cNvSpPr/>
            <p:nvPr/>
          </p:nvSpPr>
          <p:spPr>
            <a:xfrm>
              <a:off x="2208508" y="2588217"/>
              <a:ext cx="6641024" cy="41690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8" name="Picture 17" descr="Pretty Pool Creek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8527" y="2681206"/>
              <a:ext cx="6535508" cy="404505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74176" y="2378792"/>
            <a:ext cx="3339885" cy="2193208"/>
            <a:chOff x="1677994" y="2162014"/>
            <a:chExt cx="6753084" cy="4285281"/>
          </a:xfrm>
        </p:grpSpPr>
        <p:sp>
          <p:nvSpPr>
            <p:cNvPr id="22" name="Rectangle 21"/>
            <p:cNvSpPr/>
            <p:nvPr/>
          </p:nvSpPr>
          <p:spPr>
            <a:xfrm>
              <a:off x="1681566" y="2162014"/>
              <a:ext cx="6749512" cy="42852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3" name="Picture 22" descr="Pretty Pool Wei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7994" y="2247254"/>
              <a:ext cx="6667843" cy="4154136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72384" y="4676298"/>
            <a:ext cx="3341677" cy="2057716"/>
            <a:chOff x="1782103" y="2673458"/>
            <a:chExt cx="6277016" cy="3843579"/>
          </a:xfrm>
        </p:grpSpPr>
        <p:sp>
          <p:nvSpPr>
            <p:cNvPr id="25" name="Rectangle 24"/>
            <p:cNvSpPr/>
            <p:nvPr/>
          </p:nvSpPr>
          <p:spPr>
            <a:xfrm>
              <a:off x="1782305" y="2673458"/>
              <a:ext cx="6276814" cy="3843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6" name="Picture 25" descr="Pretty Pool Canal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2103" y="2750949"/>
              <a:ext cx="6199524" cy="370449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97058" y="1740384"/>
            <a:ext cx="8769483" cy="4977812"/>
            <a:chOff x="173811" y="825983"/>
            <a:chExt cx="8769483" cy="4977812"/>
          </a:xfrm>
        </p:grpSpPr>
        <p:pic>
          <p:nvPicPr>
            <p:cNvPr id="4" name="Picture 3" descr="Port area croppe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173811" y="825983"/>
              <a:ext cx="8769483" cy="4977812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6597464" y="2978944"/>
              <a:ext cx="2023933" cy="1133475"/>
              <a:chOff x="6657920" y="2978944"/>
              <a:chExt cx="2023933" cy="1133475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6657920" y="2978944"/>
                <a:ext cx="1497861" cy="1133475"/>
              </a:xfrm>
              <a:custGeom>
                <a:avLst/>
                <a:gdLst>
                  <a:gd name="connsiteX0" fmla="*/ 1200205 w 1497861"/>
                  <a:gd name="connsiteY0" fmla="*/ 619125 h 1133475"/>
                  <a:gd name="connsiteX1" fmla="*/ 1288311 w 1497861"/>
                  <a:gd name="connsiteY1" fmla="*/ 569119 h 1133475"/>
                  <a:gd name="connsiteX2" fmla="*/ 1371655 w 1497861"/>
                  <a:gd name="connsiteY2" fmla="*/ 671512 h 1133475"/>
                  <a:gd name="connsiteX3" fmla="*/ 1440711 w 1497861"/>
                  <a:gd name="connsiteY3" fmla="*/ 778669 h 1133475"/>
                  <a:gd name="connsiteX4" fmla="*/ 1462143 w 1497861"/>
                  <a:gd name="connsiteY4" fmla="*/ 840581 h 1133475"/>
                  <a:gd name="connsiteX5" fmla="*/ 1497861 w 1497861"/>
                  <a:gd name="connsiteY5" fmla="*/ 909637 h 1133475"/>
                  <a:gd name="connsiteX6" fmla="*/ 1497861 w 1497861"/>
                  <a:gd name="connsiteY6" fmla="*/ 985837 h 1133475"/>
                  <a:gd name="connsiteX7" fmla="*/ 1445474 w 1497861"/>
                  <a:gd name="connsiteY7" fmla="*/ 1085850 h 1133475"/>
                  <a:gd name="connsiteX8" fmla="*/ 1362130 w 1497861"/>
                  <a:gd name="connsiteY8" fmla="*/ 1057275 h 1133475"/>
                  <a:gd name="connsiteX9" fmla="*/ 1321649 w 1497861"/>
                  <a:gd name="connsiteY9" fmla="*/ 1045369 h 1133475"/>
                  <a:gd name="connsiteX10" fmla="*/ 1264499 w 1497861"/>
                  <a:gd name="connsiteY10" fmla="*/ 1059656 h 1133475"/>
                  <a:gd name="connsiteX11" fmla="*/ 1233543 w 1497861"/>
                  <a:gd name="connsiteY11" fmla="*/ 1057275 h 1133475"/>
                  <a:gd name="connsiteX12" fmla="*/ 1174011 w 1497861"/>
                  <a:gd name="connsiteY12" fmla="*/ 1040606 h 1133475"/>
                  <a:gd name="connsiteX13" fmla="*/ 1131149 w 1497861"/>
                  <a:gd name="connsiteY13" fmla="*/ 1073944 h 1133475"/>
                  <a:gd name="connsiteX14" fmla="*/ 1107336 w 1497861"/>
                  <a:gd name="connsiteY14" fmla="*/ 1133475 h 1133475"/>
                  <a:gd name="connsiteX15" fmla="*/ 214368 w 1497861"/>
                  <a:gd name="connsiteY15" fmla="*/ 904875 h 1133475"/>
                  <a:gd name="connsiteX16" fmla="*/ 2436 w 1497861"/>
                  <a:gd name="connsiteY16" fmla="*/ 226219 h 1133475"/>
                  <a:gd name="connsiteX17" fmla="*/ 55 w 1497861"/>
                  <a:gd name="connsiteY17" fmla="*/ 152400 h 1133475"/>
                  <a:gd name="connsiteX18" fmla="*/ 47680 w 1497861"/>
                  <a:gd name="connsiteY18" fmla="*/ 78581 h 1133475"/>
                  <a:gd name="connsiteX19" fmla="*/ 126261 w 1497861"/>
                  <a:gd name="connsiteY19" fmla="*/ 28575 h 1133475"/>
                  <a:gd name="connsiteX20" fmla="*/ 216749 w 1497861"/>
                  <a:gd name="connsiteY20" fmla="*/ 2381 h 1133475"/>
                  <a:gd name="connsiteX21" fmla="*/ 283424 w 1497861"/>
                  <a:gd name="connsiteY21" fmla="*/ 0 h 1133475"/>
                  <a:gd name="connsiteX22" fmla="*/ 364386 w 1497861"/>
                  <a:gd name="connsiteY22" fmla="*/ 28575 h 1133475"/>
                  <a:gd name="connsiteX23" fmla="*/ 857305 w 1497861"/>
                  <a:gd name="connsiteY23" fmla="*/ 209550 h 1133475"/>
                  <a:gd name="connsiteX24" fmla="*/ 909693 w 1497861"/>
                  <a:gd name="connsiteY24" fmla="*/ 242887 h 1133475"/>
                  <a:gd name="connsiteX25" fmla="*/ 1064474 w 1497861"/>
                  <a:gd name="connsiteY25" fmla="*/ 426244 h 1133475"/>
                  <a:gd name="connsiteX26" fmla="*/ 1200205 w 1497861"/>
                  <a:gd name="connsiteY26" fmla="*/ 619125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497861" h="1133475">
                    <a:moveTo>
                      <a:pt x="1200205" y="619125"/>
                    </a:moveTo>
                    <a:lnTo>
                      <a:pt x="1288311" y="569119"/>
                    </a:lnTo>
                    <a:lnTo>
                      <a:pt x="1371655" y="671512"/>
                    </a:lnTo>
                    <a:lnTo>
                      <a:pt x="1440711" y="778669"/>
                    </a:lnTo>
                    <a:cubicBezTo>
                      <a:pt x="1459995" y="841340"/>
                      <a:pt x="1438169" y="840581"/>
                      <a:pt x="1462143" y="840581"/>
                    </a:cubicBezTo>
                    <a:lnTo>
                      <a:pt x="1497861" y="909637"/>
                    </a:lnTo>
                    <a:lnTo>
                      <a:pt x="1497861" y="985837"/>
                    </a:lnTo>
                    <a:lnTo>
                      <a:pt x="1445474" y="1085850"/>
                    </a:lnTo>
                    <a:lnTo>
                      <a:pt x="1362130" y="1057275"/>
                    </a:lnTo>
                    <a:lnTo>
                      <a:pt x="1321649" y="1045369"/>
                    </a:lnTo>
                    <a:lnTo>
                      <a:pt x="1264499" y="1059656"/>
                    </a:lnTo>
                    <a:lnTo>
                      <a:pt x="1233543" y="1057275"/>
                    </a:lnTo>
                    <a:cubicBezTo>
                      <a:pt x="1177255" y="1040144"/>
                      <a:pt x="1197857" y="1040606"/>
                      <a:pt x="1174011" y="1040606"/>
                    </a:cubicBezTo>
                    <a:lnTo>
                      <a:pt x="1131149" y="1073944"/>
                    </a:lnTo>
                    <a:lnTo>
                      <a:pt x="1107336" y="1133475"/>
                    </a:lnTo>
                    <a:lnTo>
                      <a:pt x="214368" y="904875"/>
                    </a:lnTo>
                    <a:lnTo>
                      <a:pt x="2436" y="226219"/>
                    </a:lnTo>
                    <a:cubicBezTo>
                      <a:pt x="0" y="155576"/>
                      <a:pt x="55" y="180195"/>
                      <a:pt x="55" y="152400"/>
                    </a:cubicBezTo>
                    <a:cubicBezTo>
                      <a:pt x="46272" y="81859"/>
                      <a:pt x="32994" y="107959"/>
                      <a:pt x="47680" y="78581"/>
                    </a:cubicBezTo>
                    <a:cubicBezTo>
                      <a:pt x="123413" y="32164"/>
                      <a:pt x="101092" y="53744"/>
                      <a:pt x="126261" y="28575"/>
                    </a:cubicBezTo>
                    <a:lnTo>
                      <a:pt x="216749" y="2381"/>
                    </a:lnTo>
                    <a:lnTo>
                      <a:pt x="283424" y="0"/>
                    </a:lnTo>
                    <a:lnTo>
                      <a:pt x="364386" y="28575"/>
                    </a:lnTo>
                    <a:lnTo>
                      <a:pt x="857305" y="209550"/>
                    </a:lnTo>
                    <a:lnTo>
                      <a:pt x="909693" y="242887"/>
                    </a:lnTo>
                    <a:lnTo>
                      <a:pt x="1064474" y="426244"/>
                    </a:lnTo>
                    <a:lnTo>
                      <a:pt x="1200205" y="619125"/>
                    </a:lnTo>
                    <a:close/>
                  </a:path>
                </a:pathLst>
              </a:custGeom>
              <a:solidFill>
                <a:srgbClr val="7030A0">
                  <a:alpha val="59000"/>
                </a:srgb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094833" y="3122310"/>
                <a:ext cx="5870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AU" sz="1200" dirty="0" smtClean="0"/>
                  <a:t>Pretty</a:t>
                </a:r>
              </a:p>
              <a:p>
                <a:pPr algn="ctr"/>
                <a:r>
                  <a:rPr lang="en-AU" sz="1200" dirty="0" smtClean="0"/>
                  <a:t>Pool</a:t>
                </a:r>
                <a:endParaRPr lang="en-AU" sz="1200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411092" y="2833884"/>
              <a:ext cx="1173594" cy="909441"/>
              <a:chOff x="3411092" y="2833884"/>
              <a:chExt cx="1173594" cy="90944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050565" y="2833884"/>
                <a:ext cx="5341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AU" sz="1200" dirty="0" smtClean="0"/>
                  <a:t>Spoil</a:t>
                </a:r>
              </a:p>
              <a:p>
                <a:pPr algn="ctr"/>
                <a:r>
                  <a:rPr lang="en-AU" sz="1200" dirty="0" smtClean="0"/>
                  <a:t>Bank</a:t>
                </a:r>
                <a:endParaRPr lang="en-AU" sz="1200" dirty="0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3411092" y="3000375"/>
                <a:ext cx="931068" cy="742950"/>
              </a:xfrm>
              <a:custGeom>
                <a:avLst/>
                <a:gdLst>
                  <a:gd name="connsiteX0" fmla="*/ 0 w 931068"/>
                  <a:gd name="connsiteY0" fmla="*/ 464344 h 742950"/>
                  <a:gd name="connsiteX1" fmla="*/ 152400 w 931068"/>
                  <a:gd name="connsiteY1" fmla="*/ 0 h 742950"/>
                  <a:gd name="connsiteX2" fmla="*/ 409575 w 931068"/>
                  <a:gd name="connsiteY2" fmla="*/ 114300 h 742950"/>
                  <a:gd name="connsiteX3" fmla="*/ 566737 w 931068"/>
                  <a:gd name="connsiteY3" fmla="*/ 85725 h 742950"/>
                  <a:gd name="connsiteX4" fmla="*/ 619125 w 931068"/>
                  <a:gd name="connsiteY4" fmla="*/ 178594 h 742950"/>
                  <a:gd name="connsiteX5" fmla="*/ 626268 w 931068"/>
                  <a:gd name="connsiteY5" fmla="*/ 185738 h 742950"/>
                  <a:gd name="connsiteX6" fmla="*/ 711993 w 931068"/>
                  <a:gd name="connsiteY6" fmla="*/ 273844 h 742950"/>
                  <a:gd name="connsiteX7" fmla="*/ 857250 w 931068"/>
                  <a:gd name="connsiteY7" fmla="*/ 395288 h 742950"/>
                  <a:gd name="connsiteX8" fmla="*/ 931068 w 931068"/>
                  <a:gd name="connsiteY8" fmla="*/ 440531 h 742950"/>
                  <a:gd name="connsiteX9" fmla="*/ 926306 w 931068"/>
                  <a:gd name="connsiteY9" fmla="*/ 509588 h 742950"/>
                  <a:gd name="connsiteX10" fmla="*/ 438150 w 931068"/>
                  <a:gd name="connsiteY10" fmla="*/ 502444 h 742950"/>
                  <a:gd name="connsiteX11" fmla="*/ 416718 w 931068"/>
                  <a:gd name="connsiteY11" fmla="*/ 502444 h 742950"/>
                  <a:gd name="connsiteX12" fmla="*/ 404812 w 931068"/>
                  <a:gd name="connsiteY12" fmla="*/ 731044 h 742950"/>
                  <a:gd name="connsiteX13" fmla="*/ 285750 w 931068"/>
                  <a:gd name="connsiteY13" fmla="*/ 742950 h 742950"/>
                  <a:gd name="connsiteX14" fmla="*/ 292893 w 931068"/>
                  <a:gd name="connsiteY14" fmla="*/ 657225 h 742950"/>
                  <a:gd name="connsiteX15" fmla="*/ 157162 w 931068"/>
                  <a:gd name="connsiteY15" fmla="*/ 654844 h 742950"/>
                  <a:gd name="connsiteX16" fmla="*/ 161925 w 931068"/>
                  <a:gd name="connsiteY16" fmla="*/ 583406 h 742950"/>
                  <a:gd name="connsiteX17" fmla="*/ 28575 w 931068"/>
                  <a:gd name="connsiteY17" fmla="*/ 581025 h 742950"/>
                  <a:gd name="connsiteX18" fmla="*/ 38100 w 931068"/>
                  <a:gd name="connsiteY18" fmla="*/ 504825 h 742950"/>
                  <a:gd name="connsiteX19" fmla="*/ 0 w 931068"/>
                  <a:gd name="connsiteY19" fmla="*/ 464344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31068" h="742950">
                    <a:moveTo>
                      <a:pt x="0" y="464344"/>
                    </a:moveTo>
                    <a:lnTo>
                      <a:pt x="152400" y="0"/>
                    </a:lnTo>
                    <a:cubicBezTo>
                      <a:pt x="237992" y="38397"/>
                      <a:pt x="315765" y="114300"/>
                      <a:pt x="409575" y="114300"/>
                    </a:cubicBezTo>
                    <a:lnTo>
                      <a:pt x="566737" y="85725"/>
                    </a:lnTo>
                    <a:cubicBezTo>
                      <a:pt x="584200" y="116681"/>
                      <a:pt x="600622" y="148248"/>
                      <a:pt x="619125" y="178594"/>
                    </a:cubicBezTo>
                    <a:cubicBezTo>
                      <a:pt x="626929" y="191392"/>
                      <a:pt x="626268" y="178387"/>
                      <a:pt x="626268" y="185738"/>
                    </a:cubicBezTo>
                    <a:lnTo>
                      <a:pt x="711993" y="273844"/>
                    </a:lnTo>
                    <a:lnTo>
                      <a:pt x="857250" y="395288"/>
                    </a:lnTo>
                    <a:lnTo>
                      <a:pt x="931068" y="440531"/>
                    </a:lnTo>
                    <a:lnTo>
                      <a:pt x="926306" y="509588"/>
                    </a:lnTo>
                    <a:lnTo>
                      <a:pt x="438150" y="502444"/>
                    </a:lnTo>
                    <a:lnTo>
                      <a:pt x="416718" y="502444"/>
                    </a:lnTo>
                    <a:lnTo>
                      <a:pt x="404812" y="731044"/>
                    </a:lnTo>
                    <a:lnTo>
                      <a:pt x="285750" y="742950"/>
                    </a:lnTo>
                    <a:lnTo>
                      <a:pt x="292893" y="657225"/>
                    </a:lnTo>
                    <a:lnTo>
                      <a:pt x="157162" y="654844"/>
                    </a:lnTo>
                    <a:lnTo>
                      <a:pt x="161925" y="583406"/>
                    </a:lnTo>
                    <a:lnTo>
                      <a:pt x="28575" y="581025"/>
                    </a:lnTo>
                    <a:lnTo>
                      <a:pt x="38100" y="504825"/>
                    </a:lnTo>
                    <a:lnTo>
                      <a:pt x="0" y="464344"/>
                    </a:lnTo>
                    <a:close/>
                  </a:path>
                </a:pathLst>
              </a:custGeom>
              <a:solidFill>
                <a:srgbClr val="7030A0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728420" y="875654"/>
            <a:ext cx="2225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Two key opportunities:</a:t>
            </a:r>
            <a:endParaRPr lang="en-A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est End aeri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929051" y="356717"/>
            <a:ext cx="6068291" cy="6299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197" y="728420"/>
            <a:ext cx="2132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Spoil Bank today</a:t>
            </a:r>
            <a:endParaRPr lang="en-A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01477" y="759674"/>
            <a:ext cx="31021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        Spoil Bank Option </a:t>
            </a:r>
            <a:r>
              <a:rPr lang="en-AU" sz="3600" b="1" dirty="0" smtClean="0">
                <a:solidFill>
                  <a:srgbClr val="FF0000"/>
                </a:solidFill>
              </a:rPr>
              <a:t>1</a:t>
            </a:r>
          </a:p>
          <a:p>
            <a:pPr algn="r"/>
            <a:r>
              <a:rPr lang="en-AU" sz="1600" dirty="0" smtClean="0">
                <a:solidFill>
                  <a:srgbClr val="FFCC00"/>
                </a:solidFill>
              </a:rPr>
              <a:t>Higher </a:t>
            </a:r>
            <a:r>
              <a:rPr lang="en-AU" sz="1600" dirty="0" smtClean="0">
                <a:solidFill>
                  <a:srgbClr val="FFCC00"/>
                </a:solidFill>
              </a:rPr>
              <a:t>density </a:t>
            </a:r>
            <a:r>
              <a:rPr lang="en-AU" sz="1600" dirty="0" smtClean="0">
                <a:solidFill>
                  <a:srgbClr val="FFCC00"/>
                </a:solidFill>
              </a:rPr>
              <a:t>development</a:t>
            </a:r>
          </a:p>
          <a:p>
            <a:pPr algn="r"/>
            <a:r>
              <a:rPr lang="en-US" sz="1400" i="1" dirty="0" smtClean="0">
                <a:solidFill>
                  <a:srgbClr val="FFCC00"/>
                </a:solidFill>
              </a:rPr>
              <a:t>- up to 10 </a:t>
            </a:r>
            <a:r>
              <a:rPr lang="en-US" sz="1400" i="1" dirty="0" err="1" smtClean="0">
                <a:solidFill>
                  <a:srgbClr val="FFCC00"/>
                </a:solidFill>
              </a:rPr>
              <a:t>storeys</a:t>
            </a:r>
            <a:endParaRPr lang="en-AU" sz="1400" i="1" dirty="0" smtClean="0">
              <a:solidFill>
                <a:srgbClr val="FFCC00"/>
              </a:solidFill>
            </a:endParaRPr>
          </a:p>
          <a:p>
            <a:endParaRPr lang="en-AU" sz="12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107411" y="69741"/>
            <a:ext cx="5895995" cy="6718515"/>
            <a:chOff x="3146156" y="0"/>
            <a:chExt cx="5895995" cy="6718515"/>
          </a:xfrm>
        </p:grpSpPr>
        <p:sp>
          <p:nvSpPr>
            <p:cNvPr id="11" name="Rectangle 10"/>
            <p:cNvSpPr/>
            <p:nvPr/>
          </p:nvSpPr>
          <p:spPr>
            <a:xfrm>
              <a:off x="3146156" y="0"/>
              <a:ext cx="5889356" cy="67185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4" name="Picture 3" descr="Spoil Bank high density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6894" y="109718"/>
              <a:ext cx="5795257" cy="657780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ction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09228" y="5219878"/>
            <a:ext cx="8601558" cy="1490887"/>
          </a:xfrm>
          <a:prstGeom prst="rect">
            <a:avLst/>
          </a:prstGeom>
        </p:spPr>
      </p:pic>
      <p:pic>
        <p:nvPicPr>
          <p:cNvPr id="4" name="Picture 3" descr="Perspective High Revised.jpg"/>
          <p:cNvPicPr>
            <a:picLocks noChangeAspect="1"/>
          </p:cNvPicPr>
          <p:nvPr/>
        </p:nvPicPr>
        <p:blipFill>
          <a:blip r:embed="rId4" cstate="print"/>
          <a:srcRect t="4637" r="1597"/>
          <a:stretch>
            <a:fillRect/>
          </a:stretch>
        </p:blipFill>
        <p:spPr>
          <a:xfrm>
            <a:off x="201477" y="139485"/>
            <a:ext cx="8593811" cy="4963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467" y="263728"/>
            <a:ext cx="41649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2"/>
                </a:solidFill>
              </a:rPr>
              <a:t>Spoil </a:t>
            </a:r>
            <a:r>
              <a:rPr lang="en-AU" dirty="0" smtClean="0">
                <a:solidFill>
                  <a:schemeClr val="bg2"/>
                </a:solidFill>
              </a:rPr>
              <a:t>Bank Option </a:t>
            </a:r>
            <a:r>
              <a:rPr lang="en-AU" sz="3600" b="1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AU" sz="1600" dirty="0" smtClean="0">
                <a:solidFill>
                  <a:schemeClr val="bg2"/>
                </a:solidFill>
              </a:rPr>
              <a:t>Higher </a:t>
            </a:r>
            <a:r>
              <a:rPr lang="en-AU" sz="1600" dirty="0" smtClean="0">
                <a:solidFill>
                  <a:schemeClr val="bg2"/>
                </a:solidFill>
              </a:rPr>
              <a:t>density </a:t>
            </a:r>
            <a:r>
              <a:rPr lang="en-AU" sz="1600" dirty="0" smtClean="0">
                <a:solidFill>
                  <a:schemeClr val="bg2"/>
                </a:solidFill>
              </a:rPr>
              <a:t>development </a:t>
            </a:r>
            <a:r>
              <a:rPr lang="en-US" sz="1400" i="1" dirty="0" smtClean="0">
                <a:solidFill>
                  <a:schemeClr val="bg2"/>
                </a:solidFill>
              </a:rPr>
              <a:t>- up to 10 </a:t>
            </a:r>
            <a:r>
              <a:rPr lang="en-US" sz="1400" i="1" dirty="0" err="1" smtClean="0">
                <a:solidFill>
                  <a:schemeClr val="bg2"/>
                </a:solidFill>
              </a:rPr>
              <a:t>storeys</a:t>
            </a:r>
            <a:endParaRPr lang="en-AU" sz="1400" i="1" dirty="0" smtClean="0">
              <a:solidFill>
                <a:schemeClr val="bg2"/>
              </a:solidFill>
            </a:endParaRPr>
          </a:p>
          <a:p>
            <a:endParaRPr lang="en-A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5331202" y="325302"/>
            <a:ext cx="507841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400"/>
              </a:lnSpc>
            </a:pPr>
            <a:endParaRPr lang="en-US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ts val="2400"/>
              </a:lnSpc>
            </a:pPr>
            <a:endParaRPr lang="en-US" dirty="0"/>
          </a:p>
          <a:p>
            <a:pPr>
              <a:lnSpc>
                <a:spcPts val="2400"/>
              </a:lnSpc>
            </a:pPr>
            <a:endParaRPr lang="en-US" dirty="0"/>
          </a:p>
          <a:p>
            <a:pPr>
              <a:lnSpc>
                <a:spcPts val="2400"/>
              </a:lnSpc>
            </a:pPr>
            <a:endParaRPr lang="en-US" dirty="0"/>
          </a:p>
          <a:p>
            <a:pPr>
              <a:lnSpc>
                <a:spcPts val="2400"/>
              </a:lnSpc>
            </a:pPr>
            <a:endParaRPr lang="en-US" dirty="0"/>
          </a:p>
        </p:txBody>
      </p:sp>
      <p:pic>
        <p:nvPicPr>
          <p:cNvPr id="27" name="Picture 26" descr="Spoilbank Sections 500 inverse.jpg"/>
          <p:cNvPicPr>
            <a:picLocks noChangeAspect="1"/>
          </p:cNvPicPr>
          <p:nvPr/>
        </p:nvPicPr>
        <p:blipFill>
          <a:blip r:embed="rId3" cstate="print"/>
          <a:srcRect l="11584" t="45236" b="4144"/>
          <a:stretch>
            <a:fillRect/>
          </a:stretch>
        </p:blipFill>
        <p:spPr>
          <a:xfrm>
            <a:off x="165388" y="328619"/>
            <a:ext cx="8832615" cy="3574871"/>
          </a:xfrm>
          <a:prstGeom prst="rect">
            <a:avLst/>
          </a:prstGeom>
        </p:spPr>
      </p:pic>
      <p:pic>
        <p:nvPicPr>
          <p:cNvPr id="34" name="Picture 33" descr="Sacramento caf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3315" y="4691433"/>
            <a:ext cx="1501920" cy="201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7908" y="255979"/>
            <a:ext cx="42049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Spoil </a:t>
            </a:r>
            <a:r>
              <a:rPr lang="en-AU" dirty="0" smtClean="0"/>
              <a:t>Bank Option </a:t>
            </a:r>
            <a:r>
              <a:rPr lang="en-AU" sz="3600" b="1" dirty="0" smtClean="0">
                <a:solidFill>
                  <a:srgbClr val="FF0000"/>
                </a:solidFill>
              </a:rPr>
              <a:t>1</a:t>
            </a:r>
          </a:p>
          <a:p>
            <a:pPr algn="r"/>
            <a:r>
              <a:rPr lang="en-AU" sz="1600" dirty="0" smtClean="0"/>
              <a:t>Higher </a:t>
            </a:r>
            <a:r>
              <a:rPr lang="en-AU" sz="1600" dirty="0" smtClean="0"/>
              <a:t>density </a:t>
            </a:r>
            <a:r>
              <a:rPr lang="en-AU" sz="1600" dirty="0" smtClean="0"/>
              <a:t>development</a:t>
            </a:r>
          </a:p>
          <a:p>
            <a:pPr algn="r"/>
            <a:r>
              <a:rPr lang="en-AU" sz="1600" dirty="0" smtClean="0"/>
              <a:t> </a:t>
            </a:r>
            <a:r>
              <a:rPr lang="en-US" sz="1400" i="1" dirty="0" smtClean="0"/>
              <a:t>- up to 10 </a:t>
            </a:r>
            <a:r>
              <a:rPr lang="en-US" sz="1400" i="1" dirty="0" err="1" smtClean="0"/>
              <a:t>storeys</a:t>
            </a:r>
            <a:endParaRPr lang="en-AU" sz="1400" i="1" dirty="0" smtClean="0"/>
          </a:p>
          <a:p>
            <a:endParaRPr lang="en-AU" sz="1200" b="1" dirty="0"/>
          </a:p>
        </p:txBody>
      </p:sp>
      <p:pic>
        <p:nvPicPr>
          <p:cNvPr id="7" name="Picture 6" descr="Battery Park City 1 (modified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23987" y="4691433"/>
            <a:ext cx="2740663" cy="2016000"/>
          </a:xfrm>
          <a:prstGeom prst="rect">
            <a:avLst/>
          </a:prstGeom>
        </p:spPr>
      </p:pic>
      <p:pic>
        <p:nvPicPr>
          <p:cNvPr id="10" name="Picture 9" descr="Waterfront cafe 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952275" y="4691433"/>
            <a:ext cx="1513415" cy="2016000"/>
          </a:xfrm>
          <a:prstGeom prst="rect">
            <a:avLst/>
          </a:prstGeom>
        </p:spPr>
      </p:pic>
      <p:pic>
        <p:nvPicPr>
          <p:cNvPr id="11" name="Picture 10" descr="Waterfront cafe 3 (modified)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142859" y="4691433"/>
            <a:ext cx="2907756" cy="201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9227" y="3626604"/>
            <a:ext cx="4022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Artificial lagoon at fixed water level </a:t>
            </a:r>
          </a:p>
          <a:p>
            <a:r>
              <a:rPr lang="en-US" sz="1600" dirty="0" smtClean="0"/>
              <a:t>creates a setting for restaurants and cafés</a:t>
            </a:r>
          </a:p>
          <a:p>
            <a:r>
              <a:rPr lang="en-US" sz="1600" dirty="0" smtClean="0"/>
              <a:t>and terraces down to the water</a:t>
            </a:r>
            <a:endParaRPr lang="en-A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wer boats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540285" y="4920713"/>
            <a:ext cx="2464231" cy="1620000"/>
          </a:xfrm>
          <a:prstGeom prst="rect">
            <a:avLst/>
          </a:prstGeom>
        </p:spPr>
      </p:pic>
      <p:pic>
        <p:nvPicPr>
          <p:cNvPr id="11" name="Picture 10" descr="Power boats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7941" y="4920713"/>
            <a:ext cx="2269703" cy="1620000"/>
          </a:xfrm>
          <a:prstGeom prst="rect">
            <a:avLst/>
          </a:prstGeom>
        </p:spPr>
      </p:pic>
      <p:pic>
        <p:nvPicPr>
          <p:cNvPr id="14" name="Picture 13" descr="Waterfront development 2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998563" y="1607401"/>
            <a:ext cx="5024337" cy="3185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34" y="2626964"/>
            <a:ext cx="3812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Lagoon offers opportunities for swimming, a place to picnic, hire paddle boats, watch performances on the island stage …  </a:t>
            </a:r>
            <a:endParaRPr lang="en-AU" sz="1600" dirty="0"/>
          </a:p>
        </p:txBody>
      </p:sp>
      <p:pic>
        <p:nvPicPr>
          <p:cNvPr id="7" name="Picture 6" descr="Waterfront band.jpg"/>
          <p:cNvPicPr>
            <a:picLocks noChangeAspect="1"/>
          </p:cNvPicPr>
          <p:nvPr/>
        </p:nvPicPr>
        <p:blipFill>
          <a:blip r:embed="rId6" cstate="print"/>
          <a:srcRect r="17295"/>
          <a:stretch>
            <a:fillRect/>
          </a:stretch>
        </p:blipFill>
        <p:spPr>
          <a:xfrm>
            <a:off x="106228" y="4920713"/>
            <a:ext cx="1786429" cy="1620000"/>
          </a:xfrm>
          <a:prstGeom prst="rect">
            <a:avLst/>
          </a:prstGeom>
        </p:spPr>
      </p:pic>
      <p:pic>
        <p:nvPicPr>
          <p:cNvPr id="8" name="Picture 7" descr="Waterfront band 2 (modified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65299" y="4920713"/>
            <a:ext cx="2160000" cy="16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512" y="756025"/>
            <a:ext cx="286495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        Spoil Bank Option </a:t>
            </a:r>
            <a:r>
              <a:rPr lang="en-AU" sz="3600" b="1" dirty="0" smtClean="0">
                <a:solidFill>
                  <a:srgbClr val="FF0000"/>
                </a:solidFill>
              </a:rPr>
              <a:t>2</a:t>
            </a:r>
          </a:p>
          <a:p>
            <a:pPr algn="r"/>
            <a:r>
              <a:rPr lang="en-AU" sz="1600" dirty="0" smtClean="0">
                <a:solidFill>
                  <a:srgbClr val="FFCC00"/>
                </a:solidFill>
              </a:rPr>
              <a:t>Lower </a:t>
            </a:r>
            <a:r>
              <a:rPr lang="en-AU" sz="1600" dirty="0" smtClean="0">
                <a:solidFill>
                  <a:srgbClr val="FFCC00"/>
                </a:solidFill>
              </a:rPr>
              <a:t>density </a:t>
            </a:r>
            <a:r>
              <a:rPr lang="en-AU" sz="1600" dirty="0" smtClean="0">
                <a:solidFill>
                  <a:srgbClr val="FFCC00"/>
                </a:solidFill>
              </a:rPr>
              <a:t>development</a:t>
            </a:r>
          </a:p>
          <a:p>
            <a:pPr algn="r"/>
            <a:r>
              <a:rPr lang="en-US" sz="1400" i="1" dirty="0" smtClean="0">
                <a:solidFill>
                  <a:srgbClr val="FFCC00"/>
                </a:solidFill>
              </a:rPr>
              <a:t>- 3 </a:t>
            </a:r>
            <a:r>
              <a:rPr lang="en-US" sz="1400" i="1" dirty="0" err="1" smtClean="0">
                <a:solidFill>
                  <a:srgbClr val="FFCC00"/>
                </a:solidFill>
              </a:rPr>
              <a:t>storeys</a:t>
            </a:r>
            <a:r>
              <a:rPr lang="en-US" sz="1400" i="1" dirty="0" smtClean="0">
                <a:solidFill>
                  <a:srgbClr val="FFCC00"/>
                </a:solidFill>
              </a:rPr>
              <a:t> maximum</a:t>
            </a:r>
            <a:endParaRPr lang="en-AU" sz="1400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3138405" y="77490"/>
            <a:ext cx="5904854" cy="6687519"/>
            <a:chOff x="2874936" y="0"/>
            <a:chExt cx="6090833" cy="6858000"/>
          </a:xfrm>
        </p:grpSpPr>
        <p:sp>
          <p:nvSpPr>
            <p:cNvPr id="10" name="Rectangle 9"/>
            <p:cNvSpPr/>
            <p:nvPr/>
          </p:nvSpPr>
          <p:spPr>
            <a:xfrm>
              <a:off x="2874936" y="0"/>
              <a:ext cx="6090833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9" name="Picture 8" descr="Spoil Bank low density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4024" y="154982"/>
              <a:ext cx="5837996" cy="65557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4671</TotalTime>
  <Words>442</Words>
  <Application>Microsoft Office PowerPoint</Application>
  <PresentationFormat>On-screen Show (4:3)</PresentationFormat>
  <Paragraphs>109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 Urban Design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Ruth Durack</dc:creator>
  <cp:lastModifiedBy> </cp:lastModifiedBy>
  <cp:revision>233</cp:revision>
  <dcterms:created xsi:type="dcterms:W3CDTF">2006-07-15T15:19:52Z</dcterms:created>
  <dcterms:modified xsi:type="dcterms:W3CDTF">2009-11-22T03:33:14Z</dcterms:modified>
</cp:coreProperties>
</file>